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2"/>
    <p:sldId id="257" r:id="rId23"/>
    <p:sldId id="258" r:id="rId24"/>
    <p:sldId id="259" r:id="rId25"/>
    <p:sldId id="260" r:id="rId26"/>
    <p:sldId id="261" r:id="rId27"/>
    <p:sldId id="262" r:id="rId28"/>
    <p:sldId id="263" r:id="rId29"/>
    <p:sldId id="264" r:id="rId30"/>
    <p:sldId id="265" r:id="rId31"/>
    <p:sldId id="266" r:id="rId32"/>
    <p:sldId id="267" r:id="rId33"/>
    <p:sldId id="268" r:id="rId34"/>
    <p:sldId id="269" r:id="rId35"/>
    <p:sldId id="270" r:id="rId36"/>
    <p:sldId id="271" r:id="rId37"/>
    <p:sldId id="272" r:id="rId38"/>
    <p:sldId id="273" r:id="rId39"/>
    <p:sldId id="274" r:id="rId40"/>
    <p:sldId id="275" r:id="rId41"/>
    <p:sldId id="276" r:id="rId42"/>
    <p:sldId id="277" r:id="rId43"/>
    <p:sldId id="278" r:id="rId44"/>
    <p:sldId id="279" r:id="rId45"/>
    <p:sldId id="280" r:id="rId46"/>
    <p:sldId id="281" r:id="rId47"/>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Forum" charset="1" panose="02000000000000000000"/>
      <p:regular r:id="rId10"/>
    </p:embeddedFont>
    <p:embeddedFont>
      <p:font typeface="Bukhari Script" charset="1" panose="00000500000000000000"/>
      <p:regular r:id="rId11"/>
    </p:embeddedFont>
    <p:embeddedFont>
      <p:font typeface="Open Sans" charset="1" panose="020B0606030504020204"/>
      <p:regular r:id="rId12"/>
    </p:embeddedFont>
    <p:embeddedFont>
      <p:font typeface="Open Sans Bold" charset="1" panose="020B0806030504020204"/>
      <p:regular r:id="rId13"/>
    </p:embeddedFont>
    <p:embeddedFont>
      <p:font typeface="Open Sans Italics" charset="1" panose="020B0606030504020204"/>
      <p:regular r:id="rId14"/>
    </p:embeddedFont>
    <p:embeddedFont>
      <p:font typeface="Open Sans Bold Italics" charset="1" panose="020B0806030504020204"/>
      <p:regular r:id="rId15"/>
    </p:embeddedFont>
    <p:embeddedFont>
      <p:font typeface="Open Sans Extra Bold" charset="1" panose="020B0906030804020204"/>
      <p:regular r:id="rId16"/>
    </p:embeddedFont>
    <p:embeddedFont>
      <p:font typeface="Open Sans Extra Bold Italics" charset="1" panose="020B0906030804020204"/>
      <p:regular r:id="rId17"/>
    </p:embeddedFont>
    <p:embeddedFont>
      <p:font typeface="TT Drugs" charset="1" panose="02000503060000020003"/>
      <p:regular r:id="rId18"/>
    </p:embeddedFont>
    <p:embeddedFont>
      <p:font typeface="TT Drugs Bold" charset="1" panose="02000803060000020003"/>
      <p:regular r:id="rId19"/>
    </p:embeddedFont>
    <p:embeddedFont>
      <p:font typeface="TT Drugs Italics" charset="1" panose="02000503000000090003"/>
      <p:regular r:id="rId20"/>
    </p:embeddedFont>
    <p:embeddedFont>
      <p:font typeface="TT Drugs Bold Italics" charset="1" panose="02000803000000090003"/>
      <p:regular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slides/slide1.xml" Type="http://schemas.openxmlformats.org/officeDocument/2006/relationships/slide"/><Relationship Id="rId23" Target="slides/slide2.xml" Type="http://schemas.openxmlformats.org/officeDocument/2006/relationships/slide"/><Relationship Id="rId24" Target="slides/slide3.xml" Type="http://schemas.openxmlformats.org/officeDocument/2006/relationships/slide"/><Relationship Id="rId25" Target="slides/slide4.xml" Type="http://schemas.openxmlformats.org/officeDocument/2006/relationships/slide"/><Relationship Id="rId26" Target="slides/slide5.xml" Type="http://schemas.openxmlformats.org/officeDocument/2006/relationships/slide"/><Relationship Id="rId27" Target="slides/slide6.xml" Type="http://schemas.openxmlformats.org/officeDocument/2006/relationships/slide"/><Relationship Id="rId28" Target="slides/slide7.xml" Type="http://schemas.openxmlformats.org/officeDocument/2006/relationships/slide"/><Relationship Id="rId29" Target="slides/slide8.xml" Type="http://schemas.openxmlformats.org/officeDocument/2006/relationships/slide"/><Relationship Id="rId3" Target="viewProps.xml" Type="http://schemas.openxmlformats.org/officeDocument/2006/relationships/viewProps"/><Relationship Id="rId30" Target="slides/slide9.xml" Type="http://schemas.openxmlformats.org/officeDocument/2006/relationships/slide"/><Relationship Id="rId31" Target="slides/slide10.xml" Type="http://schemas.openxmlformats.org/officeDocument/2006/relationships/slide"/><Relationship Id="rId32" Target="slides/slide11.xml" Type="http://schemas.openxmlformats.org/officeDocument/2006/relationships/slide"/><Relationship Id="rId33" Target="slides/slide12.xml" Type="http://schemas.openxmlformats.org/officeDocument/2006/relationships/slide"/><Relationship Id="rId34" Target="slides/slide13.xml" Type="http://schemas.openxmlformats.org/officeDocument/2006/relationships/slide"/><Relationship Id="rId35" Target="slides/slide14.xml" Type="http://schemas.openxmlformats.org/officeDocument/2006/relationships/slide"/><Relationship Id="rId36" Target="slides/slide15.xml" Type="http://schemas.openxmlformats.org/officeDocument/2006/relationships/slide"/><Relationship Id="rId37" Target="slides/slide16.xml" Type="http://schemas.openxmlformats.org/officeDocument/2006/relationships/slide"/><Relationship Id="rId38" Target="slides/slide17.xml" Type="http://schemas.openxmlformats.org/officeDocument/2006/relationships/slide"/><Relationship Id="rId39" Target="slides/slide18.xml" Type="http://schemas.openxmlformats.org/officeDocument/2006/relationships/slide"/><Relationship Id="rId4" Target="theme/theme1.xml" Type="http://schemas.openxmlformats.org/officeDocument/2006/relationships/theme"/><Relationship Id="rId40" Target="slides/slide19.xml" Type="http://schemas.openxmlformats.org/officeDocument/2006/relationships/slide"/><Relationship Id="rId41" Target="slides/slide20.xml" Type="http://schemas.openxmlformats.org/officeDocument/2006/relationships/slide"/><Relationship Id="rId42" Target="slides/slide21.xml" Type="http://schemas.openxmlformats.org/officeDocument/2006/relationships/slide"/><Relationship Id="rId43" Target="slides/slide22.xml" Type="http://schemas.openxmlformats.org/officeDocument/2006/relationships/slide"/><Relationship Id="rId44" Target="slides/slide23.xml" Type="http://schemas.openxmlformats.org/officeDocument/2006/relationships/slide"/><Relationship Id="rId45" Target="slides/slide24.xml" Type="http://schemas.openxmlformats.org/officeDocument/2006/relationships/slide"/><Relationship Id="rId46" Target="slides/slide25.xml" Type="http://schemas.openxmlformats.org/officeDocument/2006/relationships/slide"/><Relationship Id="rId47" Target="slides/slide26.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7.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7.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7.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7.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13.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7.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 Id="rId3" Target="../media/image9.jpe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7.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F2A37"/>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1336792" y="3248361"/>
            <a:ext cx="8825308" cy="8229600"/>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2903874">
            <a:off x="-1262775" y="-2893697"/>
            <a:ext cx="10898092" cy="9522208"/>
          </a:xfrm>
          <a:prstGeom prst="rect">
            <a:avLst/>
          </a:prstGeom>
        </p:spPr>
      </p:pic>
      <p:pic>
        <p:nvPicPr>
          <p:cNvPr name="Picture 4" id="4"/>
          <p:cNvPicPr>
            <a:picLocks noChangeAspect="true"/>
          </p:cNvPicPr>
          <p:nvPr/>
        </p:nvPicPr>
        <p:blipFill>
          <a:blip r:embed="rId4"/>
          <a:srcRect l="0" t="0" r="0" b="0"/>
          <a:stretch>
            <a:fillRect/>
          </a:stretch>
        </p:blipFill>
        <p:spPr>
          <a:xfrm flipH="false" flipV="false" rot="0">
            <a:off x="7181801" y="4540590"/>
            <a:ext cx="6741277" cy="9125247"/>
          </a:xfrm>
          <a:prstGeom prst="rect">
            <a:avLst/>
          </a:prstGeom>
        </p:spPr>
      </p:pic>
      <p:grpSp>
        <p:nvGrpSpPr>
          <p:cNvPr name="Group 5" id="5"/>
          <p:cNvGrpSpPr/>
          <p:nvPr/>
        </p:nvGrpSpPr>
        <p:grpSpPr>
          <a:xfrm rot="0">
            <a:off x="4186271" y="411266"/>
            <a:ext cx="13804726" cy="9196503"/>
            <a:chOff x="0" y="0"/>
            <a:chExt cx="18406302" cy="12262003"/>
          </a:xfrm>
        </p:grpSpPr>
        <p:sp>
          <p:nvSpPr>
            <p:cNvPr name="TextBox 6" id="6"/>
            <p:cNvSpPr txBox="true"/>
            <p:nvPr/>
          </p:nvSpPr>
          <p:spPr>
            <a:xfrm rot="0">
              <a:off x="0" y="-9525"/>
              <a:ext cx="18406302" cy="4277585"/>
            </a:xfrm>
            <a:prstGeom prst="rect">
              <a:avLst/>
            </a:prstGeom>
          </p:spPr>
          <p:txBody>
            <a:bodyPr anchor="t" rtlCol="false" tIns="0" lIns="0" bIns="0" rIns="0">
              <a:spAutoFit/>
            </a:bodyPr>
            <a:lstStyle/>
            <a:p>
              <a:pPr>
                <a:lnSpc>
                  <a:spcPts val="8416"/>
                </a:lnSpc>
              </a:pPr>
              <a:r>
                <a:rPr lang="en-US" sz="7013" spc="350">
                  <a:solidFill>
                    <a:srgbClr val="FFFFFF"/>
                  </a:solidFill>
                  <a:latin typeface="Forum"/>
                </a:rPr>
                <a:t>SEIZURE DETECTION USING RL</a:t>
              </a:r>
            </a:p>
            <a:p>
              <a:pPr>
                <a:lnSpc>
                  <a:spcPts val="8416"/>
                </a:lnSpc>
              </a:pPr>
              <a:r>
                <a:rPr lang="en-US" sz="876" spc="43">
                  <a:solidFill>
                    <a:srgbClr val="FFFFFF"/>
                  </a:solidFill>
                  <a:latin typeface="Arimo"/>
                </a:rPr>
                <a:t>Group 10</a:t>
              </a:r>
            </a:p>
            <a:p>
              <a:pPr>
                <a:lnSpc>
                  <a:spcPts val="8416"/>
                </a:lnSpc>
              </a:pPr>
            </a:p>
          </p:txBody>
        </p:sp>
        <p:sp>
          <p:nvSpPr>
            <p:cNvPr name="TextBox 7" id="7"/>
            <p:cNvSpPr txBox="true"/>
            <p:nvPr/>
          </p:nvSpPr>
          <p:spPr>
            <a:xfrm rot="0">
              <a:off x="0" y="4384318"/>
              <a:ext cx="18406302" cy="7877685"/>
            </a:xfrm>
            <a:prstGeom prst="rect">
              <a:avLst/>
            </a:prstGeom>
          </p:spPr>
          <p:txBody>
            <a:bodyPr anchor="t" rtlCol="false" tIns="0" lIns="0" bIns="0" rIns="0">
              <a:spAutoFit/>
            </a:bodyPr>
            <a:lstStyle/>
            <a:p>
              <a:pPr algn="r">
                <a:lnSpc>
                  <a:spcPts val="4797"/>
                </a:lnSpc>
              </a:pPr>
              <a:r>
                <a:rPr lang="en-US" sz="3690" spc="110">
                  <a:solidFill>
                    <a:srgbClr val="FFFFFF"/>
                  </a:solidFill>
                  <a:latin typeface="TT Drugs Bold"/>
                </a:rPr>
                <a:t>GROUP MEMBERS</a:t>
              </a:r>
            </a:p>
            <a:p>
              <a:pPr algn="r">
                <a:lnSpc>
                  <a:spcPts val="4797"/>
                </a:lnSpc>
              </a:pPr>
              <a:r>
                <a:rPr lang="en-US" sz="2009" spc="60">
                  <a:solidFill>
                    <a:srgbClr val="FFFFFF"/>
                  </a:solidFill>
                  <a:latin typeface="Arimo"/>
                </a:rPr>
                <a:t> </a:t>
              </a:r>
            </a:p>
            <a:p>
              <a:pPr algn="r">
                <a:lnSpc>
                  <a:spcPts val="4663"/>
                </a:lnSpc>
              </a:pPr>
              <a:r>
                <a:rPr lang="en-US" sz="1906" spc="57">
                  <a:solidFill>
                    <a:srgbClr val="FFFFFF"/>
                  </a:solidFill>
                  <a:latin typeface="Arimo"/>
                </a:rPr>
                <a:t>Amit Singh (IIT2019045) </a:t>
              </a:r>
            </a:p>
            <a:p>
              <a:pPr algn="r">
                <a:lnSpc>
                  <a:spcPts val="4663"/>
                </a:lnSpc>
              </a:pPr>
              <a:r>
                <a:rPr lang="en-US" sz="1906" spc="57">
                  <a:solidFill>
                    <a:srgbClr val="FFFFFF"/>
                  </a:solidFill>
                  <a:latin typeface="Arimo"/>
                </a:rPr>
                <a:t>Navneet Singh (IIT2019056)</a:t>
              </a:r>
            </a:p>
            <a:p>
              <a:pPr algn="r">
                <a:lnSpc>
                  <a:spcPts val="4663"/>
                </a:lnSpc>
              </a:pPr>
              <a:r>
                <a:rPr lang="en-US" sz="1906" spc="57">
                  <a:solidFill>
                    <a:srgbClr val="FFFFFF"/>
                  </a:solidFill>
                  <a:latin typeface="Arimo"/>
                </a:rPr>
                <a:t>Abhishek Raj (IIT2019058)</a:t>
              </a:r>
            </a:p>
            <a:p>
              <a:pPr algn="r">
                <a:lnSpc>
                  <a:spcPts val="4663"/>
                </a:lnSpc>
              </a:pPr>
              <a:r>
                <a:rPr lang="en-US" sz="1906" spc="57">
                  <a:solidFill>
                    <a:srgbClr val="FFFFFF"/>
                  </a:solidFill>
                  <a:latin typeface="Arimo"/>
                </a:rPr>
                <a:t> Sanidhya Gupta (IIT2019074) </a:t>
              </a:r>
            </a:p>
            <a:p>
              <a:pPr algn="r">
                <a:lnSpc>
                  <a:spcPts val="4663"/>
                </a:lnSpc>
              </a:pPr>
              <a:r>
                <a:rPr lang="en-US" sz="1906" spc="57">
                  <a:solidFill>
                    <a:srgbClr val="FFFFFF"/>
                  </a:solidFill>
                  <a:latin typeface="Arimo"/>
                </a:rPr>
                <a:t>Aastha Singh (IIT2019078)</a:t>
              </a:r>
            </a:p>
            <a:p>
              <a:pPr algn="r">
                <a:lnSpc>
                  <a:spcPts val="4663"/>
                </a:lnSpc>
              </a:pPr>
              <a:r>
                <a:rPr lang="en-US" sz="1906" spc="57">
                  <a:solidFill>
                    <a:srgbClr val="FFFFFF"/>
                  </a:solidFill>
                  <a:latin typeface="Arimo"/>
                </a:rPr>
                <a:t>Ritik Kumar (IIT2019088)</a:t>
              </a:r>
            </a:p>
            <a:p>
              <a:pPr algn="r">
                <a:lnSpc>
                  <a:spcPts val="4663"/>
                </a:lnSpc>
              </a:pPr>
              <a:r>
                <a:rPr lang="en-US" sz="1906" spc="57">
                  <a:solidFill>
                    <a:srgbClr val="FFFFFF"/>
                  </a:solidFill>
                  <a:latin typeface="Arimo"/>
                </a:rPr>
                <a:t>Sumit Katiyar (IIT2019110)</a:t>
              </a:r>
            </a:p>
            <a:p>
              <a:pPr algn="r">
                <a:lnSpc>
                  <a:spcPts val="4663"/>
                </a:lnSpc>
              </a:pPr>
            </a:p>
          </p:txBody>
        </p:sp>
      </p:gr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0F2A37"/>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1336792" y="3248361"/>
            <a:ext cx="8825308" cy="8229600"/>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2903874">
            <a:off x="-1262775" y="-2893697"/>
            <a:ext cx="10898092" cy="9522208"/>
          </a:xfrm>
          <a:prstGeom prst="rect">
            <a:avLst/>
          </a:prstGeom>
        </p:spPr>
      </p:pic>
      <p:pic>
        <p:nvPicPr>
          <p:cNvPr name="Picture 4" id="4"/>
          <p:cNvPicPr>
            <a:picLocks noChangeAspect="true"/>
          </p:cNvPicPr>
          <p:nvPr/>
        </p:nvPicPr>
        <p:blipFill>
          <a:blip r:embed="rId4"/>
          <a:srcRect l="0" t="0" r="0" b="0"/>
          <a:stretch>
            <a:fillRect/>
          </a:stretch>
        </p:blipFill>
        <p:spPr>
          <a:xfrm flipH="false" flipV="false" rot="0">
            <a:off x="7181801" y="4540590"/>
            <a:ext cx="6741277" cy="9125247"/>
          </a:xfrm>
          <a:prstGeom prst="rect">
            <a:avLst/>
          </a:prstGeom>
        </p:spPr>
      </p:pic>
      <p:grpSp>
        <p:nvGrpSpPr>
          <p:cNvPr name="Group 5" id="5"/>
          <p:cNvGrpSpPr/>
          <p:nvPr/>
        </p:nvGrpSpPr>
        <p:grpSpPr>
          <a:xfrm rot="0">
            <a:off x="1028700" y="828420"/>
            <a:ext cx="16230600" cy="8630160"/>
            <a:chOff x="0" y="0"/>
            <a:chExt cx="21640800" cy="11506880"/>
          </a:xfrm>
        </p:grpSpPr>
        <p:sp>
          <p:nvSpPr>
            <p:cNvPr name="TextBox 6" id="6"/>
            <p:cNvSpPr txBox="true"/>
            <p:nvPr/>
          </p:nvSpPr>
          <p:spPr>
            <a:xfrm rot="0">
              <a:off x="0" y="-19050"/>
              <a:ext cx="21640800" cy="11182350"/>
            </a:xfrm>
            <a:prstGeom prst="rect">
              <a:avLst/>
            </a:prstGeom>
          </p:spPr>
          <p:txBody>
            <a:bodyPr anchor="t" rtlCol="false" tIns="0" lIns="0" bIns="0" rIns="0">
              <a:spAutoFit/>
            </a:bodyPr>
            <a:lstStyle/>
            <a:p>
              <a:pPr>
                <a:lnSpc>
                  <a:spcPts val="6130"/>
                </a:lnSpc>
              </a:pPr>
              <a:r>
                <a:rPr lang="en-US" sz="5108">
                  <a:solidFill>
                    <a:srgbClr val="5CE1E6"/>
                  </a:solidFill>
                  <a:latin typeface="Forum"/>
                </a:rPr>
                <a:t>REINFORCEMNT LEARNING </a:t>
              </a:r>
            </a:p>
            <a:p>
              <a:pPr>
                <a:lnSpc>
                  <a:spcPts val="4330"/>
                </a:lnSpc>
              </a:pPr>
            </a:p>
            <a:p>
              <a:pPr>
                <a:lnSpc>
                  <a:spcPts val="4330"/>
                </a:lnSpc>
              </a:pPr>
            </a:p>
            <a:p>
              <a:pPr marL="779110" indent="-389555" lvl="1">
                <a:lnSpc>
                  <a:spcPts val="4330"/>
                </a:lnSpc>
                <a:buFont typeface="Arial"/>
                <a:buChar char="•"/>
              </a:pPr>
              <a:r>
                <a:rPr lang="en-US" sz="3608">
                  <a:solidFill>
                    <a:srgbClr val="FFFFFF"/>
                  </a:solidFill>
                  <a:latin typeface="Forum"/>
                </a:rPr>
                <a:t>TECHNIQUE TO MAKE MACHINE LEARN TO SOLVE A TASK WITHOUT SUPERVISION</a:t>
              </a:r>
            </a:p>
            <a:p>
              <a:pPr>
                <a:lnSpc>
                  <a:spcPts val="4330"/>
                </a:lnSpc>
              </a:pPr>
            </a:p>
            <a:p>
              <a:pPr marL="779110" indent="-389555" lvl="1">
                <a:lnSpc>
                  <a:spcPts val="4330"/>
                </a:lnSpc>
                <a:buFont typeface="Arial"/>
                <a:buChar char="•"/>
              </a:pPr>
              <a:r>
                <a:rPr lang="en-US" sz="3608">
                  <a:solidFill>
                    <a:srgbClr val="FFFFFF"/>
                  </a:solidFill>
                  <a:latin typeface="Forum"/>
                </a:rPr>
                <a:t>WHEN A TASK IS EXECUTED WE GO THROUGH A NUMBER OF STEPS</a:t>
              </a:r>
            </a:p>
            <a:p>
              <a:pPr>
                <a:lnSpc>
                  <a:spcPts val="4330"/>
                </a:lnSpc>
              </a:pPr>
            </a:p>
            <a:p>
              <a:pPr marL="779110" indent="-389555" lvl="1">
                <a:lnSpc>
                  <a:spcPts val="4330"/>
                </a:lnSpc>
                <a:buFont typeface="Arial"/>
                <a:buChar char="•"/>
              </a:pPr>
              <a:r>
                <a:rPr lang="en-US" sz="3608">
                  <a:solidFill>
                    <a:srgbClr val="FFFFFF"/>
                  </a:solidFill>
                  <a:latin typeface="Forum"/>
                </a:rPr>
                <a:t>AT EACH STEP THE STATE OF SYSTEM CHANGES</a:t>
              </a:r>
            </a:p>
            <a:p>
              <a:pPr>
                <a:lnSpc>
                  <a:spcPts val="4330"/>
                </a:lnSpc>
              </a:pPr>
            </a:p>
            <a:p>
              <a:pPr marL="779110" indent="-389555" lvl="1">
                <a:lnSpc>
                  <a:spcPts val="4330"/>
                </a:lnSpc>
                <a:buFont typeface="Arial"/>
                <a:buChar char="•"/>
              </a:pPr>
              <a:r>
                <a:rPr lang="en-US" sz="3608">
                  <a:solidFill>
                    <a:srgbClr val="FFFFFF"/>
                  </a:solidFill>
                  <a:latin typeface="Forum"/>
                </a:rPr>
                <a:t>BASED ON THAT STATE WE MAKE A DECISION</a:t>
              </a:r>
            </a:p>
            <a:p>
              <a:pPr>
                <a:lnSpc>
                  <a:spcPts val="4330"/>
                </a:lnSpc>
              </a:pPr>
            </a:p>
            <a:p>
              <a:pPr marL="779110" indent="-389555" lvl="1">
                <a:lnSpc>
                  <a:spcPts val="4330"/>
                </a:lnSpc>
                <a:buFont typeface="Arial"/>
                <a:buChar char="•"/>
              </a:pPr>
              <a:r>
                <a:rPr lang="en-US" sz="3608">
                  <a:solidFill>
                    <a:srgbClr val="FFFFFF"/>
                  </a:solidFill>
                  <a:latin typeface="Forum"/>
                </a:rPr>
                <a:t>WE FINALLY GET A REWARD BASED ON SUCCESS/FAILURE OF OUR DECISION CHAIN</a:t>
              </a:r>
            </a:p>
            <a:p>
              <a:pPr>
                <a:lnSpc>
                  <a:spcPts val="4330"/>
                </a:lnSpc>
              </a:pPr>
            </a:p>
          </p:txBody>
        </p:sp>
        <p:sp>
          <p:nvSpPr>
            <p:cNvPr name="TextBox 7" id="7"/>
            <p:cNvSpPr txBox="true"/>
            <p:nvPr/>
          </p:nvSpPr>
          <p:spPr>
            <a:xfrm rot="0">
              <a:off x="0" y="11223671"/>
              <a:ext cx="21640800" cy="283209"/>
            </a:xfrm>
            <a:prstGeom prst="rect">
              <a:avLst/>
            </a:prstGeom>
          </p:spPr>
          <p:txBody>
            <a:bodyPr anchor="t" rtlCol="false" tIns="0" lIns="0" bIns="0" rIns="0">
              <a:spAutoFit/>
            </a:bodyPr>
            <a:lstStyle/>
            <a:p>
              <a:pPr>
                <a:lnSpc>
                  <a:spcPts val="1710"/>
                </a:lnSpc>
              </a:pPr>
            </a:p>
          </p:txBody>
        </p:sp>
      </p:gr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0F2A37"/>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10755028" y="4375676"/>
            <a:ext cx="8825308" cy="8229600"/>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0">
            <a:off x="3008142" y="5296576"/>
            <a:ext cx="10535909" cy="11105043"/>
          </a:xfrm>
          <a:prstGeom prst="rect">
            <a:avLst/>
          </a:prstGeom>
        </p:spPr>
      </p:pic>
      <p:pic>
        <p:nvPicPr>
          <p:cNvPr name="Picture 4" id="4"/>
          <p:cNvPicPr>
            <a:picLocks noChangeAspect="true"/>
          </p:cNvPicPr>
          <p:nvPr/>
        </p:nvPicPr>
        <p:blipFill>
          <a:blip r:embed="rId2"/>
          <a:srcRect l="0" t="0" r="0" b="0"/>
          <a:stretch>
            <a:fillRect/>
          </a:stretch>
        </p:blipFill>
        <p:spPr>
          <a:xfrm flipH="false" flipV="false" rot="-10303164">
            <a:off x="-843112" y="4566854"/>
            <a:ext cx="8825308" cy="8229600"/>
          </a:xfrm>
          <a:prstGeom prst="rect">
            <a:avLst/>
          </a:prstGeom>
        </p:spPr>
      </p:pic>
      <p:grpSp>
        <p:nvGrpSpPr>
          <p:cNvPr name="Group 5" id="5"/>
          <p:cNvGrpSpPr/>
          <p:nvPr/>
        </p:nvGrpSpPr>
        <p:grpSpPr>
          <a:xfrm rot="0">
            <a:off x="1028700" y="681619"/>
            <a:ext cx="15666288" cy="11239710"/>
            <a:chOff x="0" y="0"/>
            <a:chExt cx="20888384" cy="14986280"/>
          </a:xfrm>
        </p:grpSpPr>
        <p:sp>
          <p:nvSpPr>
            <p:cNvPr name="TextBox 6" id="6"/>
            <p:cNvSpPr txBox="true"/>
            <p:nvPr/>
          </p:nvSpPr>
          <p:spPr>
            <a:xfrm rot="0">
              <a:off x="0" y="-9525"/>
              <a:ext cx="20888384" cy="2701925"/>
            </a:xfrm>
            <a:prstGeom prst="rect">
              <a:avLst/>
            </a:prstGeom>
          </p:spPr>
          <p:txBody>
            <a:bodyPr anchor="t" rtlCol="false" tIns="0" lIns="0" bIns="0" rIns="0">
              <a:spAutoFit/>
            </a:bodyPr>
            <a:lstStyle/>
            <a:p>
              <a:pPr algn="ctr">
                <a:lnSpc>
                  <a:spcPts val="7968"/>
                </a:lnSpc>
              </a:pPr>
              <a:r>
                <a:rPr lang="en-US" sz="6639">
                  <a:solidFill>
                    <a:srgbClr val="FFFFFF"/>
                  </a:solidFill>
                  <a:latin typeface="Forum"/>
                </a:rPr>
                <a:t>THE REINFORCEMENT LEARNING PROCESS</a:t>
              </a:r>
            </a:p>
            <a:p>
              <a:pPr algn="ctr">
                <a:lnSpc>
                  <a:spcPts val="7967"/>
                </a:lnSpc>
              </a:pPr>
            </a:p>
          </p:txBody>
        </p:sp>
        <p:sp>
          <p:nvSpPr>
            <p:cNvPr name="TextBox 7" id="7"/>
            <p:cNvSpPr txBox="true"/>
            <p:nvPr/>
          </p:nvSpPr>
          <p:spPr>
            <a:xfrm rot="0">
              <a:off x="0" y="2858379"/>
              <a:ext cx="20888384" cy="12127901"/>
            </a:xfrm>
            <a:prstGeom prst="rect">
              <a:avLst/>
            </a:prstGeom>
          </p:spPr>
          <p:txBody>
            <a:bodyPr anchor="t" rtlCol="false" tIns="0" lIns="0" bIns="0" rIns="0">
              <a:spAutoFit/>
            </a:bodyPr>
            <a:lstStyle/>
            <a:p>
              <a:pPr algn="ctr">
                <a:lnSpc>
                  <a:spcPts val="4189"/>
                </a:lnSpc>
              </a:pPr>
            </a:p>
            <a:p>
              <a:pPr marL="717410" indent="-358705" lvl="1">
                <a:lnSpc>
                  <a:spcPts val="4319"/>
                </a:lnSpc>
                <a:buFont typeface="Arial"/>
                <a:buChar char="•"/>
              </a:pPr>
              <a:r>
                <a:rPr lang="en-US" sz="1299">
                  <a:solidFill>
                    <a:srgbClr val="FFFFFF"/>
                  </a:solidFill>
                  <a:latin typeface="Arimo Medium"/>
                </a:rPr>
                <a:t>Observation of the environment</a:t>
              </a:r>
            </a:p>
            <a:p>
              <a:pPr>
                <a:lnSpc>
                  <a:spcPts val="4319"/>
                </a:lnSpc>
              </a:pPr>
            </a:p>
            <a:p>
              <a:pPr marL="717410" indent="-358705" lvl="1">
                <a:lnSpc>
                  <a:spcPts val="4319"/>
                </a:lnSpc>
                <a:buFont typeface="Arial"/>
                <a:buChar char="•"/>
              </a:pPr>
              <a:r>
                <a:rPr lang="en-US" sz="1299">
                  <a:solidFill>
                    <a:srgbClr val="FFFFFF"/>
                  </a:solidFill>
                  <a:latin typeface="Arimo Medium"/>
                </a:rPr>
                <a:t>Deciding how to act using some strategy</a:t>
              </a:r>
            </a:p>
            <a:p>
              <a:pPr>
                <a:lnSpc>
                  <a:spcPts val="4319"/>
                </a:lnSpc>
              </a:pPr>
            </a:p>
            <a:p>
              <a:pPr marL="717410" indent="-358705" lvl="1">
                <a:lnSpc>
                  <a:spcPts val="4319"/>
                </a:lnSpc>
                <a:buFont typeface="Arial"/>
                <a:buChar char="•"/>
              </a:pPr>
              <a:r>
                <a:rPr lang="en-US" sz="1299">
                  <a:solidFill>
                    <a:srgbClr val="FFFFFF"/>
                  </a:solidFill>
                  <a:latin typeface="Arimo Medium"/>
                </a:rPr>
                <a:t>Acting accordingly</a:t>
              </a:r>
            </a:p>
            <a:p>
              <a:pPr>
                <a:lnSpc>
                  <a:spcPts val="4319"/>
                </a:lnSpc>
              </a:pPr>
            </a:p>
            <a:p>
              <a:pPr marL="717410" indent="-358705" lvl="1">
                <a:lnSpc>
                  <a:spcPts val="4319"/>
                </a:lnSpc>
                <a:buFont typeface="Arial"/>
                <a:buChar char="•"/>
              </a:pPr>
              <a:r>
                <a:rPr lang="en-US" sz="1299">
                  <a:solidFill>
                    <a:srgbClr val="FFFFFF"/>
                  </a:solidFill>
                  <a:latin typeface="Arimo Medium"/>
                </a:rPr>
                <a:t>Receiving a reward or penalt</a:t>
              </a:r>
            </a:p>
            <a:p>
              <a:pPr>
                <a:lnSpc>
                  <a:spcPts val="4319"/>
                </a:lnSpc>
              </a:pPr>
            </a:p>
            <a:p>
              <a:pPr marL="717410" indent="-358705" lvl="1">
                <a:lnSpc>
                  <a:spcPts val="4319"/>
                </a:lnSpc>
                <a:buFont typeface="Arial"/>
                <a:buChar char="•"/>
              </a:pPr>
              <a:r>
                <a:rPr lang="en-US" sz="1299">
                  <a:solidFill>
                    <a:srgbClr val="FFFFFF"/>
                  </a:solidFill>
                  <a:latin typeface="Arimo Medium"/>
                </a:rPr>
                <a:t>Learning from the experiences and refining our strategy</a:t>
              </a:r>
            </a:p>
            <a:p>
              <a:pPr>
                <a:lnSpc>
                  <a:spcPts val="4319"/>
                </a:lnSpc>
              </a:pPr>
            </a:p>
            <a:p>
              <a:pPr algn="l" marL="717410" indent="-358705" lvl="1">
                <a:lnSpc>
                  <a:spcPts val="4319"/>
                </a:lnSpc>
                <a:buFont typeface="Arial"/>
                <a:buChar char="•"/>
              </a:pPr>
              <a:r>
                <a:rPr lang="en-US" sz="1299">
                  <a:solidFill>
                    <a:srgbClr val="FFFFFF"/>
                  </a:solidFill>
                  <a:latin typeface="Arimo Medium"/>
                </a:rPr>
                <a:t>Iterate until an optimal strategy is found</a:t>
              </a:r>
            </a:p>
            <a:p>
              <a:pPr>
                <a:lnSpc>
                  <a:spcPts val="4189"/>
                </a:lnSpc>
              </a:pPr>
            </a:p>
            <a:p>
              <a:pPr>
                <a:lnSpc>
                  <a:spcPts val="4189"/>
                </a:lnSpc>
              </a:pPr>
            </a:p>
            <a:p>
              <a:pPr>
                <a:lnSpc>
                  <a:spcPts val="4189"/>
                </a:lnSpc>
              </a:pPr>
            </a:p>
            <a:p>
              <a:pPr>
                <a:lnSpc>
                  <a:spcPts val="4189"/>
                </a:lnSpc>
              </a:pPr>
            </a:p>
            <a:p>
              <a:pPr>
                <a:lnSpc>
                  <a:spcPts val="4189"/>
                </a:lnSpc>
              </a:pPr>
            </a:p>
          </p:txBody>
        </p:sp>
      </p:gr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0F2A37"/>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10755028" y="4375676"/>
            <a:ext cx="8825308" cy="8229600"/>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0">
            <a:off x="3008142" y="5296576"/>
            <a:ext cx="10535909" cy="11105043"/>
          </a:xfrm>
          <a:prstGeom prst="rect">
            <a:avLst/>
          </a:prstGeom>
        </p:spPr>
      </p:pic>
      <p:pic>
        <p:nvPicPr>
          <p:cNvPr name="Picture 4" id="4"/>
          <p:cNvPicPr>
            <a:picLocks noChangeAspect="true"/>
          </p:cNvPicPr>
          <p:nvPr/>
        </p:nvPicPr>
        <p:blipFill>
          <a:blip r:embed="rId2"/>
          <a:srcRect l="0" t="0" r="0" b="0"/>
          <a:stretch>
            <a:fillRect/>
          </a:stretch>
        </p:blipFill>
        <p:spPr>
          <a:xfrm flipH="false" flipV="false" rot="-10303164">
            <a:off x="-843112" y="4566854"/>
            <a:ext cx="8825308" cy="8229600"/>
          </a:xfrm>
          <a:prstGeom prst="rect">
            <a:avLst/>
          </a:prstGeom>
        </p:spPr>
      </p:pic>
      <p:grpSp>
        <p:nvGrpSpPr>
          <p:cNvPr name="Group 5" id="5"/>
          <p:cNvGrpSpPr/>
          <p:nvPr/>
        </p:nvGrpSpPr>
        <p:grpSpPr>
          <a:xfrm rot="0">
            <a:off x="1028700" y="681619"/>
            <a:ext cx="15666288" cy="8410785"/>
            <a:chOff x="0" y="0"/>
            <a:chExt cx="20888384" cy="11214380"/>
          </a:xfrm>
        </p:grpSpPr>
        <p:sp>
          <p:nvSpPr>
            <p:cNvPr name="TextBox 6" id="6"/>
            <p:cNvSpPr txBox="true"/>
            <p:nvPr/>
          </p:nvSpPr>
          <p:spPr>
            <a:xfrm rot="0">
              <a:off x="0" y="-9525"/>
              <a:ext cx="20888384" cy="2701925"/>
            </a:xfrm>
            <a:prstGeom prst="rect">
              <a:avLst/>
            </a:prstGeom>
          </p:spPr>
          <p:txBody>
            <a:bodyPr anchor="t" rtlCol="false" tIns="0" lIns="0" bIns="0" rIns="0">
              <a:spAutoFit/>
            </a:bodyPr>
            <a:lstStyle/>
            <a:p>
              <a:pPr algn="ctr">
                <a:lnSpc>
                  <a:spcPts val="7968"/>
                </a:lnSpc>
              </a:pPr>
              <a:r>
                <a:rPr lang="en-US" sz="6639">
                  <a:solidFill>
                    <a:srgbClr val="FFFFFF"/>
                  </a:solidFill>
                  <a:latin typeface="Forum"/>
                </a:rPr>
                <a:t>REWARDS</a:t>
              </a:r>
            </a:p>
          </p:txBody>
        </p:sp>
        <p:sp>
          <p:nvSpPr>
            <p:cNvPr name="TextBox 7" id="7"/>
            <p:cNvSpPr txBox="true"/>
            <p:nvPr/>
          </p:nvSpPr>
          <p:spPr>
            <a:xfrm rot="0">
              <a:off x="0" y="2858379"/>
              <a:ext cx="20888384" cy="8356001"/>
            </a:xfrm>
            <a:prstGeom prst="rect">
              <a:avLst/>
            </a:prstGeom>
          </p:spPr>
          <p:txBody>
            <a:bodyPr anchor="t" rtlCol="false" tIns="0" lIns="0" bIns="0" rIns="0">
              <a:spAutoFit/>
            </a:bodyPr>
            <a:lstStyle/>
            <a:p>
              <a:pPr>
                <a:lnSpc>
                  <a:spcPts val="4189"/>
                </a:lnSpc>
              </a:pPr>
            </a:p>
            <a:p>
              <a:pPr marL="695821" indent="-347910" lvl="1">
                <a:lnSpc>
                  <a:spcPts val="4189"/>
                </a:lnSpc>
                <a:buFont typeface="Arial"/>
                <a:buChar char="•"/>
              </a:pPr>
              <a:r>
                <a:rPr lang="en-US" sz="3222">
                  <a:solidFill>
                    <a:srgbClr val="FFFFFF"/>
                  </a:solidFill>
                  <a:latin typeface="TT Drugs Medium"/>
                </a:rPr>
                <a:t>The agent </a:t>
              </a:r>
              <a:r>
                <a:rPr lang="en-US" sz="1199">
                  <a:solidFill>
                    <a:srgbClr val="FFFFFF"/>
                  </a:solidFill>
                  <a:latin typeface="Arimo Medium"/>
                </a:rPr>
                <a:t>should receive a high positive reward for a successful dropoff because this behavior is highly desired</a:t>
              </a:r>
            </a:p>
            <a:p>
              <a:pPr>
                <a:lnSpc>
                  <a:spcPts val="4189"/>
                </a:lnSpc>
              </a:pPr>
            </a:p>
            <a:p>
              <a:pPr marL="695821" indent="-347910" lvl="1">
                <a:lnSpc>
                  <a:spcPts val="4189"/>
                </a:lnSpc>
                <a:buFont typeface="Arial"/>
                <a:buChar char="•"/>
              </a:pPr>
              <a:r>
                <a:rPr lang="en-US" sz="1199">
                  <a:solidFill>
                    <a:srgbClr val="FFFFFF"/>
                  </a:solidFill>
                  <a:latin typeface="Arimo Medium"/>
                </a:rPr>
                <a:t>The agent should be penalized if it tries to drop off a passenger in wrong locations</a:t>
              </a:r>
            </a:p>
            <a:p>
              <a:pPr>
                <a:lnSpc>
                  <a:spcPts val="4189"/>
                </a:lnSpc>
              </a:pPr>
            </a:p>
            <a:p>
              <a:pPr marL="695821" indent="-347910" lvl="1">
                <a:lnSpc>
                  <a:spcPts val="4189"/>
                </a:lnSpc>
                <a:buFont typeface="Arial"/>
                <a:buChar char="•"/>
              </a:pPr>
              <a:r>
                <a:rPr lang="en-US" sz="1199">
                  <a:solidFill>
                    <a:srgbClr val="FFFFFF"/>
                  </a:solidFill>
                  <a:latin typeface="Arimo Medium"/>
                </a:rPr>
                <a:t>The agent should get a slight negative reward for not making it to the destination after every time-step. "Slight" negative because we would prefer our agent to reach late instead of making wrong moves trying to reach to the destination as fast as possible</a:t>
              </a:r>
            </a:p>
            <a:p>
              <a:pPr>
                <a:lnSpc>
                  <a:spcPts val="4189"/>
                </a:lnSpc>
              </a:pPr>
            </a:p>
          </p:txBody>
        </p:sp>
      </p:grpSp>
    </p:spTree>
  </p:cSld>
  <p:clrMapOvr>
    <a:masterClrMapping/>
  </p:clrMapOvr>
</p:sld>
</file>

<file path=ppt/slides/slide13.xml><?xml version="1.0" encoding="utf-8"?>
<p:sld xmlns:p="http://schemas.openxmlformats.org/presentationml/2006/main" xmlns:a="http://schemas.openxmlformats.org/drawingml/2006/main">
  <p:cSld>
    <p:bg>
      <p:bgPr>
        <a:solidFill>
          <a:srgbClr val="0F2A37"/>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1353771" y="1680920"/>
            <a:ext cx="6738932" cy="6755760"/>
            <a:chOff x="0" y="0"/>
            <a:chExt cx="5594350" cy="5608320"/>
          </a:xfrm>
        </p:grpSpPr>
        <p:sp>
          <p:nvSpPr>
            <p:cNvPr name="Freeform 3" id="3"/>
            <p:cNvSpPr/>
            <p:nvPr/>
          </p:nvSpPr>
          <p:spPr>
            <a:xfrm>
              <a:off x="-80010" y="-191771"/>
              <a:ext cx="6264910" cy="5977891"/>
            </a:xfrm>
            <a:custGeom>
              <a:avLst/>
              <a:gdLst/>
              <a:ahLst/>
              <a:cxnLst/>
              <a:rect r="r" b="b" t="t" l="l"/>
              <a:pathLst>
                <a:path h="5977891" w="6264910">
                  <a:moveTo>
                    <a:pt x="3576320" y="342901"/>
                  </a:moveTo>
                  <a:cubicBezTo>
                    <a:pt x="4768850" y="509271"/>
                    <a:pt x="6264910" y="971551"/>
                    <a:pt x="5435600" y="3060701"/>
                  </a:cubicBezTo>
                  <a:cubicBezTo>
                    <a:pt x="4606290" y="5149851"/>
                    <a:pt x="2889250" y="5520691"/>
                    <a:pt x="2059940" y="5749291"/>
                  </a:cubicBezTo>
                  <a:cubicBezTo>
                    <a:pt x="1230630" y="5977891"/>
                    <a:pt x="256540" y="5434331"/>
                    <a:pt x="600710" y="4203701"/>
                  </a:cubicBezTo>
                  <a:cubicBezTo>
                    <a:pt x="901700" y="3126740"/>
                    <a:pt x="0" y="1772921"/>
                    <a:pt x="86360" y="886460"/>
                  </a:cubicBezTo>
                  <a:cubicBezTo>
                    <a:pt x="172720" y="0"/>
                    <a:pt x="2145030" y="142240"/>
                    <a:pt x="3576320" y="342900"/>
                  </a:cubicBezTo>
                  <a:close/>
                </a:path>
              </a:pathLst>
            </a:custGeom>
            <a:solidFill>
              <a:srgbClr val="FFFFFF"/>
            </a:solidFill>
            <a:ln>
              <a:solidFill>
                <a:srgbClr val="000000"/>
              </a:solidFill>
            </a:ln>
          </p:spPr>
        </p:sp>
      </p:grpSp>
      <p:grpSp>
        <p:nvGrpSpPr>
          <p:cNvPr name="Group 4" id="4"/>
          <p:cNvGrpSpPr/>
          <p:nvPr/>
        </p:nvGrpSpPr>
        <p:grpSpPr>
          <a:xfrm rot="0">
            <a:off x="9144000" y="902899"/>
            <a:ext cx="7335400" cy="8481201"/>
            <a:chOff x="0" y="0"/>
            <a:chExt cx="9780533" cy="11308269"/>
          </a:xfrm>
        </p:grpSpPr>
        <p:sp>
          <p:nvSpPr>
            <p:cNvPr name="TextBox 5" id="5"/>
            <p:cNvSpPr txBox="true"/>
            <p:nvPr/>
          </p:nvSpPr>
          <p:spPr>
            <a:xfrm rot="0">
              <a:off x="0" y="2251629"/>
              <a:ext cx="9780533" cy="7994015"/>
            </a:xfrm>
            <a:prstGeom prst="rect">
              <a:avLst/>
            </a:prstGeom>
          </p:spPr>
          <p:txBody>
            <a:bodyPr anchor="t" rtlCol="false" tIns="0" lIns="0" bIns="0" rIns="0">
              <a:spAutoFit/>
            </a:bodyPr>
            <a:lstStyle/>
            <a:p>
              <a:pPr>
                <a:lnSpc>
                  <a:spcPts val="3640"/>
                </a:lnSpc>
              </a:pPr>
              <a:r>
                <a:rPr lang="en-US" sz="2800" spc="56">
                  <a:solidFill>
                    <a:srgbClr val="FFFFFF"/>
                  </a:solidFill>
                  <a:latin typeface="TT Drugs Bold"/>
                </a:rPr>
                <a:t>In Reinforcement Learning, the agent encounters a state, and then takes action according to the state it's in.</a:t>
              </a:r>
            </a:p>
            <a:p>
              <a:pPr>
                <a:lnSpc>
                  <a:spcPts val="3640"/>
                </a:lnSpc>
              </a:pPr>
              <a:r>
                <a:rPr lang="en-US" sz="2800" spc="56">
                  <a:solidFill>
                    <a:srgbClr val="FFFFFF"/>
                  </a:solidFill>
                  <a:latin typeface="TT Drugs Bold"/>
                </a:rPr>
                <a:t>The State Space is the set of all possible situations our taxi could inhabit. The state should contain useful information the agent needs to make the right action.</a:t>
              </a:r>
            </a:p>
            <a:p>
              <a:pPr>
                <a:lnSpc>
                  <a:spcPts val="3640"/>
                </a:lnSpc>
              </a:pPr>
            </a:p>
            <a:p>
              <a:pPr>
                <a:lnSpc>
                  <a:spcPts val="3640"/>
                </a:lnSpc>
              </a:pPr>
              <a:r>
                <a:rPr lang="en-US" sz="2800" spc="56">
                  <a:solidFill>
                    <a:srgbClr val="FFFFFF"/>
                  </a:solidFill>
                  <a:latin typeface="TT Drugs Bold"/>
                </a:rPr>
                <a:t>In our environment there should be 888 total possible states. where n is total episodes.</a:t>
              </a:r>
            </a:p>
            <a:p>
              <a:pPr>
                <a:lnSpc>
                  <a:spcPts val="3640"/>
                </a:lnSpc>
              </a:pPr>
            </a:p>
          </p:txBody>
        </p:sp>
        <p:sp>
          <p:nvSpPr>
            <p:cNvPr name="TextBox 6" id="6"/>
            <p:cNvSpPr txBox="true"/>
            <p:nvPr/>
          </p:nvSpPr>
          <p:spPr>
            <a:xfrm rot="0">
              <a:off x="0" y="10799634"/>
              <a:ext cx="9780533" cy="508635"/>
            </a:xfrm>
            <a:prstGeom prst="rect">
              <a:avLst/>
            </a:prstGeom>
          </p:spPr>
          <p:txBody>
            <a:bodyPr anchor="t" rtlCol="false" tIns="0" lIns="0" bIns="0" rIns="0">
              <a:spAutoFit/>
            </a:bodyPr>
            <a:lstStyle/>
            <a:p>
              <a:pPr>
                <a:lnSpc>
                  <a:spcPts val="3120"/>
                </a:lnSpc>
              </a:pPr>
            </a:p>
          </p:txBody>
        </p:sp>
        <p:sp>
          <p:nvSpPr>
            <p:cNvPr name="TextBox 7" id="7"/>
            <p:cNvSpPr txBox="true"/>
            <p:nvPr/>
          </p:nvSpPr>
          <p:spPr>
            <a:xfrm rot="0">
              <a:off x="0" y="-9525"/>
              <a:ext cx="9780533" cy="1952625"/>
            </a:xfrm>
            <a:prstGeom prst="rect">
              <a:avLst/>
            </a:prstGeom>
          </p:spPr>
          <p:txBody>
            <a:bodyPr anchor="t" rtlCol="false" tIns="0" lIns="0" bIns="0" rIns="0">
              <a:spAutoFit/>
            </a:bodyPr>
            <a:lstStyle/>
            <a:p>
              <a:pPr>
                <a:lnSpc>
                  <a:spcPts val="11519"/>
                </a:lnSpc>
              </a:pPr>
              <a:r>
                <a:rPr lang="en-US" sz="9599">
                  <a:solidFill>
                    <a:srgbClr val="FFFFFF"/>
                  </a:solidFill>
                  <a:latin typeface="Forum"/>
                </a:rPr>
                <a:t>STATE SPACE</a:t>
              </a:r>
            </a:p>
          </p:txBody>
        </p:sp>
      </p:grpSp>
    </p:spTree>
  </p:cSld>
  <p:clrMapOvr>
    <a:masterClrMapping/>
  </p:clrMapOvr>
</p:sld>
</file>

<file path=ppt/slides/slide14.xml><?xml version="1.0" encoding="utf-8"?>
<p:sld xmlns:p="http://schemas.openxmlformats.org/presentationml/2006/main" xmlns:a="http://schemas.openxmlformats.org/drawingml/2006/main">
  <p:cSld>
    <p:bg>
      <p:bgPr>
        <a:solidFill>
          <a:srgbClr val="0F2A37"/>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10775775" y="1393119"/>
            <a:ext cx="6738932" cy="6755760"/>
            <a:chOff x="0" y="0"/>
            <a:chExt cx="5594350" cy="5608320"/>
          </a:xfrm>
        </p:grpSpPr>
        <p:sp>
          <p:nvSpPr>
            <p:cNvPr name="Freeform 3" id="3"/>
            <p:cNvSpPr/>
            <p:nvPr/>
          </p:nvSpPr>
          <p:spPr>
            <a:xfrm>
              <a:off x="-80010" y="-191771"/>
              <a:ext cx="6264910" cy="5977891"/>
            </a:xfrm>
            <a:custGeom>
              <a:avLst/>
              <a:gdLst/>
              <a:ahLst/>
              <a:cxnLst/>
              <a:rect r="r" b="b" t="t" l="l"/>
              <a:pathLst>
                <a:path h="5977891" w="6264910">
                  <a:moveTo>
                    <a:pt x="3576320" y="342901"/>
                  </a:moveTo>
                  <a:cubicBezTo>
                    <a:pt x="4768850" y="509271"/>
                    <a:pt x="6264910" y="971551"/>
                    <a:pt x="5435600" y="3060701"/>
                  </a:cubicBezTo>
                  <a:cubicBezTo>
                    <a:pt x="4606290" y="5149851"/>
                    <a:pt x="2889250" y="5520691"/>
                    <a:pt x="2059940" y="5749291"/>
                  </a:cubicBezTo>
                  <a:cubicBezTo>
                    <a:pt x="1230630" y="5977891"/>
                    <a:pt x="256540" y="5434331"/>
                    <a:pt x="600710" y="4203701"/>
                  </a:cubicBezTo>
                  <a:cubicBezTo>
                    <a:pt x="901700" y="3126740"/>
                    <a:pt x="0" y="1772921"/>
                    <a:pt x="86360" y="886460"/>
                  </a:cubicBezTo>
                  <a:cubicBezTo>
                    <a:pt x="172720" y="0"/>
                    <a:pt x="2145030" y="142240"/>
                    <a:pt x="3576320" y="342900"/>
                  </a:cubicBezTo>
                  <a:close/>
                </a:path>
              </a:pathLst>
            </a:custGeom>
            <a:solidFill>
              <a:srgbClr val="FFFFFF"/>
            </a:solidFill>
            <a:ln>
              <a:solidFill>
                <a:srgbClr val="000000"/>
              </a:solidFill>
            </a:ln>
          </p:spPr>
        </p:sp>
      </p:grpSp>
      <p:grpSp>
        <p:nvGrpSpPr>
          <p:cNvPr name="Group 4" id="4"/>
          <p:cNvGrpSpPr/>
          <p:nvPr/>
        </p:nvGrpSpPr>
        <p:grpSpPr>
          <a:xfrm rot="0">
            <a:off x="1799944" y="1393119"/>
            <a:ext cx="7578401" cy="7500761"/>
            <a:chOff x="0" y="0"/>
            <a:chExt cx="10104535" cy="10001015"/>
          </a:xfrm>
        </p:grpSpPr>
        <p:sp>
          <p:nvSpPr>
            <p:cNvPr name="TextBox 5" id="5"/>
            <p:cNvSpPr txBox="true"/>
            <p:nvPr/>
          </p:nvSpPr>
          <p:spPr>
            <a:xfrm rot="0">
              <a:off x="0" y="2251629"/>
              <a:ext cx="10104535" cy="6686761"/>
            </a:xfrm>
            <a:prstGeom prst="rect">
              <a:avLst/>
            </a:prstGeom>
          </p:spPr>
          <p:txBody>
            <a:bodyPr anchor="t" rtlCol="false" tIns="0" lIns="0" bIns="0" rIns="0">
              <a:spAutoFit/>
            </a:bodyPr>
            <a:lstStyle/>
            <a:p>
              <a:pPr>
                <a:lnSpc>
                  <a:spcPts val="3640"/>
                </a:lnSpc>
              </a:pPr>
            </a:p>
            <a:p>
              <a:pPr>
                <a:lnSpc>
                  <a:spcPts val="3640"/>
                </a:lnSpc>
              </a:pPr>
              <a:r>
                <a:rPr lang="en-US" sz="2800" spc="56">
                  <a:solidFill>
                    <a:srgbClr val="FFFFFF"/>
                  </a:solidFill>
                  <a:latin typeface="TT Drugs Bold"/>
                </a:rPr>
                <a:t>The State Space is the set of all possible situations our taxi could inhabit. The state should contain useful information the agent needs to make the right action.</a:t>
              </a:r>
            </a:p>
            <a:p>
              <a:pPr>
                <a:lnSpc>
                  <a:spcPts val="3640"/>
                </a:lnSpc>
              </a:pPr>
            </a:p>
            <a:p>
              <a:pPr>
                <a:lnSpc>
                  <a:spcPts val="3640"/>
                </a:lnSpc>
              </a:pPr>
              <a:r>
                <a:rPr lang="en-US" sz="2800" spc="56">
                  <a:solidFill>
                    <a:srgbClr val="FFFFFF"/>
                  </a:solidFill>
                  <a:latin typeface="TT Drugs Bold"/>
                </a:rPr>
                <a:t>In out case, we can perform only two action,s either having seizure aur non-seizure. </a:t>
              </a:r>
            </a:p>
            <a:p>
              <a:pPr>
                <a:lnSpc>
                  <a:spcPts val="3640"/>
                </a:lnSpc>
              </a:pPr>
            </a:p>
          </p:txBody>
        </p:sp>
        <p:sp>
          <p:nvSpPr>
            <p:cNvPr name="TextBox 6" id="6"/>
            <p:cNvSpPr txBox="true"/>
            <p:nvPr/>
          </p:nvSpPr>
          <p:spPr>
            <a:xfrm rot="0">
              <a:off x="0" y="9492380"/>
              <a:ext cx="10104535" cy="508635"/>
            </a:xfrm>
            <a:prstGeom prst="rect">
              <a:avLst/>
            </a:prstGeom>
          </p:spPr>
          <p:txBody>
            <a:bodyPr anchor="t" rtlCol="false" tIns="0" lIns="0" bIns="0" rIns="0">
              <a:spAutoFit/>
            </a:bodyPr>
            <a:lstStyle/>
            <a:p>
              <a:pPr>
                <a:lnSpc>
                  <a:spcPts val="3120"/>
                </a:lnSpc>
              </a:pPr>
            </a:p>
          </p:txBody>
        </p:sp>
        <p:sp>
          <p:nvSpPr>
            <p:cNvPr name="TextBox 7" id="7"/>
            <p:cNvSpPr txBox="true"/>
            <p:nvPr/>
          </p:nvSpPr>
          <p:spPr>
            <a:xfrm rot="0">
              <a:off x="0" y="-9525"/>
              <a:ext cx="10104535" cy="1952625"/>
            </a:xfrm>
            <a:prstGeom prst="rect">
              <a:avLst/>
            </a:prstGeom>
          </p:spPr>
          <p:txBody>
            <a:bodyPr anchor="t" rtlCol="false" tIns="0" lIns="0" bIns="0" rIns="0">
              <a:spAutoFit/>
            </a:bodyPr>
            <a:lstStyle/>
            <a:p>
              <a:pPr>
                <a:lnSpc>
                  <a:spcPts val="11519"/>
                </a:lnSpc>
              </a:pPr>
              <a:r>
                <a:rPr lang="en-US" sz="9599">
                  <a:solidFill>
                    <a:srgbClr val="FFFFFF"/>
                  </a:solidFill>
                  <a:latin typeface="Forum"/>
                </a:rPr>
                <a:t>ACTION SPACE</a:t>
              </a:r>
            </a:p>
          </p:txBody>
        </p:sp>
      </p:gr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0F2A37"/>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1336792" y="3248361"/>
            <a:ext cx="8825308" cy="8229600"/>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2903874">
            <a:off x="-1262775" y="-2893697"/>
            <a:ext cx="10898092" cy="9522208"/>
          </a:xfrm>
          <a:prstGeom prst="rect">
            <a:avLst/>
          </a:prstGeom>
        </p:spPr>
      </p:pic>
      <p:pic>
        <p:nvPicPr>
          <p:cNvPr name="Picture 4" id="4"/>
          <p:cNvPicPr>
            <a:picLocks noChangeAspect="true"/>
          </p:cNvPicPr>
          <p:nvPr/>
        </p:nvPicPr>
        <p:blipFill>
          <a:blip r:embed="rId4"/>
          <a:srcRect l="0" t="0" r="0" b="0"/>
          <a:stretch>
            <a:fillRect/>
          </a:stretch>
        </p:blipFill>
        <p:spPr>
          <a:xfrm flipH="false" flipV="false" rot="0">
            <a:off x="7181801" y="4540590"/>
            <a:ext cx="6741277" cy="9125247"/>
          </a:xfrm>
          <a:prstGeom prst="rect">
            <a:avLst/>
          </a:prstGeom>
        </p:spPr>
      </p:pic>
      <p:sp>
        <p:nvSpPr>
          <p:cNvPr name="TextBox 5" id="5"/>
          <p:cNvSpPr txBox="true"/>
          <p:nvPr/>
        </p:nvSpPr>
        <p:spPr>
          <a:xfrm rot="0">
            <a:off x="1028700" y="1710690"/>
            <a:ext cx="16230600" cy="6846570"/>
          </a:xfrm>
          <a:prstGeom prst="rect">
            <a:avLst/>
          </a:prstGeom>
        </p:spPr>
        <p:txBody>
          <a:bodyPr anchor="t" rtlCol="false" tIns="0" lIns="0" bIns="0" rIns="0">
            <a:spAutoFit/>
          </a:bodyPr>
          <a:lstStyle/>
          <a:p>
            <a:pPr>
              <a:lnSpc>
                <a:spcPts val="6130"/>
              </a:lnSpc>
            </a:pPr>
            <a:r>
              <a:rPr lang="en-US" sz="5108">
                <a:solidFill>
                  <a:srgbClr val="5CE1E6"/>
                </a:solidFill>
                <a:latin typeface="Forum"/>
              </a:rPr>
              <a:t>DEEP Q -LEARNING </a:t>
            </a:r>
          </a:p>
          <a:p>
            <a:pPr>
              <a:lnSpc>
                <a:spcPts val="4330"/>
              </a:lnSpc>
            </a:pPr>
          </a:p>
          <a:p>
            <a:pPr>
              <a:lnSpc>
                <a:spcPts val="4330"/>
              </a:lnSpc>
            </a:pPr>
          </a:p>
          <a:p>
            <a:pPr>
              <a:lnSpc>
                <a:spcPts val="4330"/>
              </a:lnSpc>
            </a:pPr>
            <a:r>
              <a:rPr lang="en-US" sz="3608">
                <a:solidFill>
                  <a:srgbClr val="FFFFFF"/>
                </a:solidFill>
                <a:latin typeface="Forum"/>
              </a:rPr>
              <a:t>DEEP REINFORCEMENT LEARNING (DRL) APPROACH WHICH WE ARE GOING TO USE IN OUR MODEL WHICH IS A COMBINATION OF DEEP LEARNING AND REINFORCEMENT LEARNING. IN DRL, VALUE AND POLICY CAN BE EXPRESSED BY A NEURAL NETWORK, WHICH ALLOWS IT TO DEAL WITH A CONTINUOUS STATE OR ACTION.</a:t>
            </a:r>
          </a:p>
          <a:p>
            <a:pPr>
              <a:lnSpc>
                <a:spcPts val="4330"/>
              </a:lnSpc>
            </a:pPr>
          </a:p>
          <a:p>
            <a:pPr>
              <a:lnSpc>
                <a:spcPts val="4330"/>
              </a:lnSpc>
            </a:pPr>
            <a:r>
              <a:rPr lang="en-US" sz="3608">
                <a:solidFill>
                  <a:srgbClr val="FFFFFF"/>
                </a:solidFill>
                <a:latin typeface="Forum"/>
              </a:rPr>
              <a:t>DEEP REINFORCEMENT LEARNING APPROACH IS USED FOR ELIMINATING NOISY DATA AND LEARNING BETTER FEATURES, WHICH MADE A GREAT IMPROVEMENT IN CLASSIFICATION PERFORMANCE.</a:t>
            </a:r>
          </a:p>
          <a:p>
            <a:pPr>
              <a:lnSpc>
                <a:spcPts val="4330"/>
              </a:lnSpc>
            </a:pP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0F2A37"/>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3024" t="4254" r="6026" b="2057"/>
          <a:stretch>
            <a:fillRect/>
          </a:stretch>
        </p:blipFill>
        <p:spPr>
          <a:xfrm flipH="false" flipV="false" rot="0">
            <a:off x="11286563" y="0"/>
            <a:ext cx="7001437" cy="10407740"/>
          </a:xfrm>
          <a:prstGeom prst="rect">
            <a:avLst/>
          </a:prstGeom>
        </p:spPr>
      </p:pic>
      <p:sp>
        <p:nvSpPr>
          <p:cNvPr name="TextBox 3" id="3"/>
          <p:cNvSpPr txBox="true"/>
          <p:nvPr/>
        </p:nvSpPr>
        <p:spPr>
          <a:xfrm rot="0">
            <a:off x="1028700" y="3028901"/>
            <a:ext cx="8499935" cy="4076798"/>
          </a:xfrm>
          <a:prstGeom prst="rect">
            <a:avLst/>
          </a:prstGeom>
        </p:spPr>
        <p:txBody>
          <a:bodyPr anchor="t" rtlCol="false" tIns="0" lIns="0" bIns="0" rIns="0">
            <a:spAutoFit/>
          </a:bodyPr>
          <a:lstStyle/>
          <a:p>
            <a:pPr algn="ctr">
              <a:lnSpc>
                <a:spcPts val="10815"/>
              </a:lnSpc>
            </a:pPr>
            <a:r>
              <a:rPr lang="en-US" sz="7725">
                <a:solidFill>
                  <a:srgbClr val="FFFFFF"/>
                </a:solidFill>
                <a:latin typeface="Open Sans Extra Bold"/>
              </a:rPr>
              <a:t>DEEP Q-LEARNING</a:t>
            </a:r>
          </a:p>
          <a:p>
            <a:pPr algn="ctr">
              <a:lnSpc>
                <a:spcPts val="10815"/>
              </a:lnSpc>
            </a:pPr>
            <a:r>
              <a:rPr lang="en-US" sz="7725">
                <a:solidFill>
                  <a:srgbClr val="FFFFFF"/>
                </a:solidFill>
                <a:latin typeface="Open Sans Extra Bold"/>
              </a:rPr>
              <a:t>ALGORITHM</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0F2A37"/>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10755028" y="4375676"/>
            <a:ext cx="8825308" cy="8229600"/>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0">
            <a:off x="3008142" y="5296576"/>
            <a:ext cx="10535909" cy="11105043"/>
          </a:xfrm>
          <a:prstGeom prst="rect">
            <a:avLst/>
          </a:prstGeom>
        </p:spPr>
      </p:pic>
      <p:pic>
        <p:nvPicPr>
          <p:cNvPr name="Picture 4" id="4"/>
          <p:cNvPicPr>
            <a:picLocks noChangeAspect="true"/>
          </p:cNvPicPr>
          <p:nvPr/>
        </p:nvPicPr>
        <p:blipFill>
          <a:blip r:embed="rId2"/>
          <a:srcRect l="0" t="0" r="0" b="0"/>
          <a:stretch>
            <a:fillRect/>
          </a:stretch>
        </p:blipFill>
        <p:spPr>
          <a:xfrm flipH="false" flipV="false" rot="-10303164">
            <a:off x="-843112" y="4566854"/>
            <a:ext cx="8825308" cy="8229600"/>
          </a:xfrm>
          <a:prstGeom prst="rect">
            <a:avLst/>
          </a:prstGeom>
        </p:spPr>
      </p:pic>
      <p:grpSp>
        <p:nvGrpSpPr>
          <p:cNvPr name="Group 5" id="5"/>
          <p:cNvGrpSpPr/>
          <p:nvPr/>
        </p:nvGrpSpPr>
        <p:grpSpPr>
          <a:xfrm rot="0">
            <a:off x="1028700" y="681619"/>
            <a:ext cx="15666288" cy="10352806"/>
            <a:chOff x="0" y="0"/>
            <a:chExt cx="20888384" cy="13803741"/>
          </a:xfrm>
        </p:grpSpPr>
        <p:sp>
          <p:nvSpPr>
            <p:cNvPr name="TextBox 6" id="6"/>
            <p:cNvSpPr txBox="true"/>
            <p:nvPr/>
          </p:nvSpPr>
          <p:spPr>
            <a:xfrm rot="0">
              <a:off x="0" y="-19050"/>
              <a:ext cx="20888384" cy="1808311"/>
            </a:xfrm>
            <a:prstGeom prst="rect">
              <a:avLst/>
            </a:prstGeom>
          </p:spPr>
          <p:txBody>
            <a:bodyPr anchor="t" rtlCol="false" tIns="0" lIns="0" bIns="0" rIns="0">
              <a:spAutoFit/>
            </a:bodyPr>
            <a:lstStyle/>
            <a:p>
              <a:pPr algn="ctr">
                <a:lnSpc>
                  <a:spcPts val="10607"/>
                </a:lnSpc>
              </a:pPr>
              <a:r>
                <a:rPr lang="en-US" sz="8839">
                  <a:solidFill>
                    <a:srgbClr val="FFFFFF"/>
                  </a:solidFill>
                  <a:latin typeface="Forum"/>
                </a:rPr>
                <a:t>TRAIN AGENT</a:t>
              </a:r>
            </a:p>
          </p:txBody>
        </p:sp>
        <p:sp>
          <p:nvSpPr>
            <p:cNvPr name="TextBox 7" id="7"/>
            <p:cNvSpPr txBox="true"/>
            <p:nvPr/>
          </p:nvSpPr>
          <p:spPr>
            <a:xfrm rot="0">
              <a:off x="0" y="1955240"/>
              <a:ext cx="20888384" cy="11848501"/>
            </a:xfrm>
            <a:prstGeom prst="rect">
              <a:avLst/>
            </a:prstGeom>
          </p:spPr>
          <p:txBody>
            <a:bodyPr anchor="t" rtlCol="false" tIns="0" lIns="0" bIns="0" rIns="0">
              <a:spAutoFit/>
            </a:bodyPr>
            <a:lstStyle/>
            <a:p>
              <a:pPr algn="ctr">
                <a:lnSpc>
                  <a:spcPts val="4189"/>
                </a:lnSpc>
              </a:pPr>
            </a:p>
            <a:p>
              <a:pPr>
                <a:lnSpc>
                  <a:spcPts val="4189"/>
                </a:lnSpc>
              </a:pPr>
              <a:r>
                <a:rPr lang="en-US" sz="3222">
                  <a:solidFill>
                    <a:srgbClr val="FFFFFF"/>
                  </a:solidFill>
                  <a:latin typeface="TT Drugs"/>
                </a:rPr>
                <a:t>Create Q-table :</a:t>
              </a:r>
            </a:p>
            <a:p>
              <a:pPr marL="695821" indent="-347910" lvl="1">
                <a:lnSpc>
                  <a:spcPts val="4189"/>
                </a:lnSpc>
                <a:buFont typeface="Arial"/>
                <a:buChar char="•"/>
              </a:pPr>
              <a:r>
                <a:rPr lang="en-US" sz="3222">
                  <a:solidFill>
                    <a:srgbClr val="FFFFFF"/>
                  </a:solidFill>
                  <a:latin typeface="TT Drugs"/>
                </a:rPr>
                <a:t> </a:t>
              </a:r>
              <a:r>
                <a:rPr lang="en-US" sz="3222">
                  <a:solidFill>
                    <a:srgbClr val="FFFFFF"/>
                  </a:solidFill>
                  <a:latin typeface="TT Drugs"/>
                </a:rPr>
                <a:t>we create a q-table or matrix that follows the shape of [state, action] </a:t>
              </a:r>
            </a:p>
            <a:p>
              <a:pPr marL="695821" indent="-347910" lvl="1">
                <a:lnSpc>
                  <a:spcPts val="4189"/>
                </a:lnSpc>
                <a:buFont typeface="Arial"/>
                <a:buChar char="•"/>
              </a:pPr>
              <a:r>
                <a:rPr lang="en-US" sz="3222">
                  <a:solidFill>
                    <a:srgbClr val="FFFFFF"/>
                  </a:solidFill>
                  <a:latin typeface="TT Drugs"/>
                </a:rPr>
                <a:t> </a:t>
              </a:r>
              <a:r>
                <a:rPr lang="en-US" sz="3222">
                  <a:solidFill>
                    <a:srgbClr val="FFFFFF"/>
                  </a:solidFill>
                  <a:latin typeface="TT Drugs"/>
                </a:rPr>
                <a:t>we initialize our values to zero. </a:t>
              </a:r>
            </a:p>
            <a:p>
              <a:pPr marL="695821" indent="-347910" lvl="1">
                <a:lnSpc>
                  <a:spcPts val="4189"/>
                </a:lnSpc>
                <a:buFont typeface="Arial"/>
                <a:buChar char="•"/>
              </a:pPr>
              <a:r>
                <a:rPr lang="en-US" sz="3222">
                  <a:solidFill>
                    <a:srgbClr val="FFFFFF"/>
                  </a:solidFill>
                  <a:latin typeface="TT Drugs"/>
                </a:rPr>
                <a:t> </a:t>
              </a:r>
              <a:r>
                <a:rPr lang="en-US" sz="3222">
                  <a:solidFill>
                    <a:srgbClr val="FFFFFF"/>
                  </a:solidFill>
                  <a:latin typeface="TT Drugs"/>
                </a:rPr>
                <a:t>We then update and store our q-values after an episode. T</a:t>
              </a:r>
            </a:p>
            <a:p>
              <a:pPr>
                <a:lnSpc>
                  <a:spcPts val="4189"/>
                </a:lnSpc>
              </a:pPr>
            </a:p>
            <a:p>
              <a:pPr>
                <a:lnSpc>
                  <a:spcPts val="4189"/>
                </a:lnSpc>
              </a:pPr>
              <a:r>
                <a:rPr lang="en-US" sz="3222">
                  <a:solidFill>
                    <a:srgbClr val="FFFFFF"/>
                  </a:solidFill>
                  <a:latin typeface="TT Drugs"/>
                </a:rPr>
                <a:t>T</a:t>
              </a:r>
              <a:r>
                <a:rPr lang="en-US" sz="3222">
                  <a:solidFill>
                    <a:srgbClr val="FFFFFF"/>
                  </a:solidFill>
                  <a:latin typeface="TT Drugs"/>
                </a:rPr>
                <a:t>his q-table</a:t>
              </a:r>
              <a:r>
                <a:rPr lang="en-US" sz="3222">
                  <a:solidFill>
                    <a:srgbClr val="FFFFFF"/>
                  </a:solidFill>
                  <a:latin typeface="TT Drugs"/>
                </a:rPr>
                <a:t> becomes a reference table for our agent to select the best action based on the q-value.</a:t>
              </a:r>
            </a:p>
            <a:p>
              <a:pPr>
                <a:lnSpc>
                  <a:spcPts val="4189"/>
                </a:lnSpc>
              </a:pPr>
            </a:p>
            <a:p>
              <a:pPr>
                <a:lnSpc>
                  <a:spcPts val="4189"/>
                </a:lnSpc>
              </a:pPr>
              <a:r>
                <a:rPr lang="en-US" sz="3222">
                  <a:solidFill>
                    <a:srgbClr val="FFFFFF"/>
                  </a:solidFill>
                  <a:latin typeface="TT Drugs"/>
                </a:rPr>
                <a:t>import numpy as np</a:t>
              </a:r>
            </a:p>
            <a:p>
              <a:pPr>
                <a:lnSpc>
                  <a:spcPts val="4189"/>
                </a:lnSpc>
              </a:pPr>
              <a:r>
                <a:rPr lang="en-US" sz="3222">
                  <a:solidFill>
                    <a:srgbClr val="FFFFFF"/>
                  </a:solidFill>
                  <a:latin typeface="TT Drugs"/>
                </a:rPr>
                <a:t># Initialize q-table values to 0</a:t>
              </a:r>
            </a:p>
            <a:p>
              <a:pPr>
                <a:lnSpc>
                  <a:spcPts val="4189"/>
                </a:lnSpc>
              </a:pPr>
              <a:r>
                <a:rPr lang="en-US" sz="3222">
                  <a:solidFill>
                    <a:srgbClr val="FFFFFF"/>
                  </a:solidFill>
                  <a:latin typeface="TT Drugs"/>
                </a:rPr>
                <a:t>Q = np.zeros((state_size, action_size))</a:t>
              </a:r>
            </a:p>
            <a:p>
              <a:pPr>
                <a:lnSpc>
                  <a:spcPts val="4189"/>
                </a:lnSpc>
              </a:pPr>
            </a:p>
            <a:p>
              <a:pPr>
                <a:lnSpc>
                  <a:spcPts val="4189"/>
                </a:lnSpc>
              </a:pPr>
            </a:p>
            <a:p>
              <a:pPr>
                <a:lnSpc>
                  <a:spcPts val="4189"/>
                </a:lnSpc>
              </a:pPr>
            </a:p>
            <a:p>
              <a:pPr>
                <a:lnSpc>
                  <a:spcPts val="4189"/>
                </a:lnSpc>
              </a:pPr>
            </a:p>
            <a:p>
              <a:pPr>
                <a:lnSpc>
                  <a:spcPts val="4189"/>
                </a:lnSpc>
              </a:pPr>
            </a:p>
          </p:txBody>
        </p:sp>
      </p:gr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0F2A37"/>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1336792" y="3248361"/>
            <a:ext cx="8825308" cy="8229600"/>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2903874">
            <a:off x="-1262775" y="-2893697"/>
            <a:ext cx="10898092" cy="9522208"/>
          </a:xfrm>
          <a:prstGeom prst="rect">
            <a:avLst/>
          </a:prstGeom>
        </p:spPr>
      </p:pic>
      <p:pic>
        <p:nvPicPr>
          <p:cNvPr name="Picture 4" id="4"/>
          <p:cNvPicPr>
            <a:picLocks noChangeAspect="true"/>
          </p:cNvPicPr>
          <p:nvPr/>
        </p:nvPicPr>
        <p:blipFill>
          <a:blip r:embed="rId4"/>
          <a:srcRect l="0" t="0" r="0" b="0"/>
          <a:stretch>
            <a:fillRect/>
          </a:stretch>
        </p:blipFill>
        <p:spPr>
          <a:xfrm flipH="false" flipV="false" rot="0">
            <a:off x="7181801" y="4540590"/>
            <a:ext cx="6741277" cy="9125247"/>
          </a:xfrm>
          <a:prstGeom prst="rect">
            <a:avLst/>
          </a:prstGeom>
        </p:spPr>
      </p:pic>
      <p:grpSp>
        <p:nvGrpSpPr>
          <p:cNvPr name="Group 5" id="5"/>
          <p:cNvGrpSpPr/>
          <p:nvPr/>
        </p:nvGrpSpPr>
        <p:grpSpPr>
          <a:xfrm rot="0">
            <a:off x="1028700" y="1528507"/>
            <a:ext cx="16743604" cy="7229985"/>
            <a:chOff x="0" y="0"/>
            <a:chExt cx="22324805" cy="9639980"/>
          </a:xfrm>
        </p:grpSpPr>
        <p:sp>
          <p:nvSpPr>
            <p:cNvPr name="TextBox 6" id="6"/>
            <p:cNvSpPr txBox="true"/>
            <p:nvPr/>
          </p:nvSpPr>
          <p:spPr>
            <a:xfrm rot="0">
              <a:off x="0" y="-19050"/>
              <a:ext cx="22324805" cy="9315450"/>
            </a:xfrm>
            <a:prstGeom prst="rect">
              <a:avLst/>
            </a:prstGeom>
          </p:spPr>
          <p:txBody>
            <a:bodyPr anchor="t" rtlCol="false" tIns="0" lIns="0" bIns="0" rIns="0">
              <a:spAutoFit/>
            </a:bodyPr>
            <a:lstStyle/>
            <a:p>
              <a:pPr>
                <a:lnSpc>
                  <a:spcPts val="6130"/>
                </a:lnSpc>
              </a:pPr>
              <a:r>
                <a:rPr lang="en-US" sz="5108">
                  <a:solidFill>
                    <a:srgbClr val="5CE1E6"/>
                  </a:solidFill>
                  <a:latin typeface="Forum"/>
                </a:rPr>
                <a:t>Q-LEARNING AND MAKING UPDATES</a:t>
              </a:r>
            </a:p>
            <a:p>
              <a:pPr>
                <a:lnSpc>
                  <a:spcPts val="6130"/>
                </a:lnSpc>
              </a:pPr>
            </a:p>
            <a:p>
              <a:pPr>
                <a:lnSpc>
                  <a:spcPts val="4330"/>
                </a:lnSpc>
              </a:pPr>
              <a:r>
                <a:rPr lang="en-US" sz="5108">
                  <a:solidFill>
                    <a:srgbClr val="FFFFFF"/>
                  </a:solidFill>
                  <a:latin typeface="Forum"/>
                </a:rPr>
                <a:t>THE NEXT STEP IS SIMP</a:t>
              </a:r>
              <a:r>
                <a:rPr lang="en-US" sz="3608">
                  <a:solidFill>
                    <a:srgbClr val="FFFFFF"/>
                  </a:solidFill>
                  <a:latin typeface="Forum"/>
                </a:rPr>
                <a:t>LY FOR THE AGENT TO INTERACT WITH THE ENVIRONMENT AND MAKE UPDATES TO THE STATE ACTION PAIRS IN OUR Q-TABLE Q[STATE, ACTION]</a:t>
              </a:r>
            </a:p>
            <a:p>
              <a:pPr>
                <a:lnSpc>
                  <a:spcPts val="4330"/>
                </a:lnSpc>
              </a:pPr>
            </a:p>
            <a:p>
              <a:pPr>
                <a:lnSpc>
                  <a:spcPts val="4330"/>
                </a:lnSpc>
              </a:pPr>
              <a:r>
                <a:rPr lang="en-US" sz="3608">
                  <a:solidFill>
                    <a:srgbClr val="FFFFFF"/>
                  </a:solidFill>
                  <a:latin typeface="Forum"/>
                </a:rPr>
                <a:t>AN AGENT INTERACTS WITH THE ENVIRONMENT IN 1 OF 2 WAYS</a:t>
              </a:r>
            </a:p>
            <a:p>
              <a:pPr>
                <a:lnSpc>
                  <a:spcPts val="4330"/>
                </a:lnSpc>
              </a:pPr>
            </a:p>
            <a:p>
              <a:pPr marL="779110" indent="-389555" lvl="1">
                <a:lnSpc>
                  <a:spcPts val="4330"/>
                </a:lnSpc>
                <a:buFont typeface="Arial"/>
                <a:buChar char="•"/>
              </a:pPr>
              <a:r>
                <a:rPr lang="en-US" sz="3608">
                  <a:solidFill>
                    <a:srgbClr val="FFFFFF"/>
                  </a:solidFill>
                  <a:latin typeface="Forum"/>
                </a:rPr>
                <a:t>EXPLOITATION</a:t>
              </a:r>
            </a:p>
            <a:p>
              <a:pPr marL="779110" indent="-389555" lvl="1">
                <a:lnSpc>
                  <a:spcPts val="4330"/>
                </a:lnSpc>
                <a:buFont typeface="Arial"/>
                <a:buChar char="•"/>
              </a:pPr>
              <a:r>
                <a:rPr lang="en-US" sz="3608">
                  <a:solidFill>
                    <a:srgbClr val="FFFFFF"/>
                  </a:solidFill>
                  <a:latin typeface="Forum"/>
                </a:rPr>
                <a:t>EXPLORATION</a:t>
              </a:r>
            </a:p>
            <a:p>
              <a:pPr>
                <a:lnSpc>
                  <a:spcPts val="4330"/>
                </a:lnSpc>
              </a:pPr>
            </a:p>
            <a:p>
              <a:pPr>
                <a:lnSpc>
                  <a:spcPts val="4330"/>
                </a:lnSpc>
              </a:pPr>
            </a:p>
            <a:p>
              <a:pPr>
                <a:lnSpc>
                  <a:spcPts val="4330"/>
                </a:lnSpc>
              </a:pPr>
            </a:p>
          </p:txBody>
        </p:sp>
        <p:sp>
          <p:nvSpPr>
            <p:cNvPr name="TextBox 7" id="7"/>
            <p:cNvSpPr txBox="true"/>
            <p:nvPr/>
          </p:nvSpPr>
          <p:spPr>
            <a:xfrm rot="0">
              <a:off x="0" y="9356771"/>
              <a:ext cx="22324805" cy="283209"/>
            </a:xfrm>
            <a:prstGeom prst="rect">
              <a:avLst/>
            </a:prstGeom>
          </p:spPr>
          <p:txBody>
            <a:bodyPr anchor="t" rtlCol="false" tIns="0" lIns="0" bIns="0" rIns="0">
              <a:spAutoFit/>
            </a:bodyPr>
            <a:lstStyle/>
            <a:p>
              <a:pPr>
                <a:lnSpc>
                  <a:spcPts val="1710"/>
                </a:lnSpc>
              </a:pPr>
            </a:p>
          </p:txBody>
        </p:sp>
      </p:gr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0F2A37"/>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10755028" y="4375676"/>
            <a:ext cx="8825308" cy="8229600"/>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0">
            <a:off x="3008142" y="5296576"/>
            <a:ext cx="10535909" cy="11105043"/>
          </a:xfrm>
          <a:prstGeom prst="rect">
            <a:avLst/>
          </a:prstGeom>
        </p:spPr>
      </p:pic>
      <p:pic>
        <p:nvPicPr>
          <p:cNvPr name="Picture 4" id="4"/>
          <p:cNvPicPr>
            <a:picLocks noChangeAspect="true"/>
          </p:cNvPicPr>
          <p:nvPr/>
        </p:nvPicPr>
        <p:blipFill>
          <a:blip r:embed="rId2"/>
          <a:srcRect l="0" t="0" r="0" b="0"/>
          <a:stretch>
            <a:fillRect/>
          </a:stretch>
        </p:blipFill>
        <p:spPr>
          <a:xfrm flipH="false" flipV="false" rot="-10303164">
            <a:off x="-843112" y="4566854"/>
            <a:ext cx="8825308" cy="8229600"/>
          </a:xfrm>
          <a:prstGeom prst="rect">
            <a:avLst/>
          </a:prstGeom>
        </p:spPr>
      </p:pic>
      <p:grpSp>
        <p:nvGrpSpPr>
          <p:cNvPr name="Group 5" id="5"/>
          <p:cNvGrpSpPr/>
          <p:nvPr/>
        </p:nvGrpSpPr>
        <p:grpSpPr>
          <a:xfrm rot="0">
            <a:off x="1028700" y="681619"/>
            <a:ext cx="15666288" cy="6962985"/>
            <a:chOff x="0" y="0"/>
            <a:chExt cx="20888384" cy="9283980"/>
          </a:xfrm>
        </p:grpSpPr>
        <p:sp>
          <p:nvSpPr>
            <p:cNvPr name="TextBox 6" id="6"/>
            <p:cNvSpPr txBox="true"/>
            <p:nvPr/>
          </p:nvSpPr>
          <p:spPr>
            <a:xfrm rot="0">
              <a:off x="0" y="-19050"/>
              <a:ext cx="20888384" cy="1479550"/>
            </a:xfrm>
            <a:prstGeom prst="rect">
              <a:avLst/>
            </a:prstGeom>
          </p:spPr>
          <p:txBody>
            <a:bodyPr anchor="t" rtlCol="false" tIns="0" lIns="0" bIns="0" rIns="0">
              <a:spAutoFit/>
            </a:bodyPr>
            <a:lstStyle/>
            <a:p>
              <a:pPr algn="ctr">
                <a:lnSpc>
                  <a:spcPts val="8687"/>
                </a:lnSpc>
              </a:pPr>
              <a:r>
                <a:rPr lang="en-US" sz="7239">
                  <a:solidFill>
                    <a:srgbClr val="FFFFFF"/>
                  </a:solidFill>
                  <a:latin typeface="Forum"/>
                </a:rPr>
                <a:t>EXPLOITATION</a:t>
              </a:r>
            </a:p>
          </p:txBody>
        </p:sp>
        <p:sp>
          <p:nvSpPr>
            <p:cNvPr name="TextBox 7" id="7"/>
            <p:cNvSpPr txBox="true"/>
            <p:nvPr/>
          </p:nvSpPr>
          <p:spPr>
            <a:xfrm rot="0">
              <a:off x="0" y="1626479"/>
              <a:ext cx="20888384" cy="7657501"/>
            </a:xfrm>
            <a:prstGeom prst="rect">
              <a:avLst/>
            </a:prstGeom>
          </p:spPr>
          <p:txBody>
            <a:bodyPr anchor="t" rtlCol="false" tIns="0" lIns="0" bIns="0" rIns="0">
              <a:spAutoFit/>
            </a:bodyPr>
            <a:lstStyle/>
            <a:p>
              <a:pPr algn="ctr">
                <a:lnSpc>
                  <a:spcPts val="4189"/>
                </a:lnSpc>
              </a:pPr>
            </a:p>
            <a:p>
              <a:pPr>
                <a:lnSpc>
                  <a:spcPts val="4189"/>
                </a:lnSpc>
              </a:pPr>
              <a:r>
                <a:rPr lang="en-US" sz="3222">
                  <a:solidFill>
                    <a:srgbClr val="FFFFFF"/>
                  </a:solidFill>
                  <a:latin typeface="TT Drugs"/>
                </a:rPr>
                <a:t>The first is to use the q-table as a reference and view all possible actions for a given state. The agent then selects the action based on the max value of those actions. This is known as </a:t>
              </a:r>
              <a:r>
                <a:rPr lang="en-US" sz="3222">
                  <a:solidFill>
                    <a:srgbClr val="FFFFFF"/>
                  </a:solidFill>
                  <a:latin typeface="TT Drugs Bold Italics"/>
                </a:rPr>
                <a:t>exploiting</a:t>
              </a:r>
              <a:r>
                <a:rPr lang="en-US" sz="3222">
                  <a:solidFill>
                    <a:srgbClr val="FFFFFF"/>
                  </a:solidFill>
                  <a:latin typeface="TT Drugs"/>
                </a:rPr>
                <a:t> since we use the information we have available to us to make a decision.</a:t>
              </a:r>
            </a:p>
            <a:p>
              <a:pPr>
                <a:lnSpc>
                  <a:spcPts val="4189"/>
                </a:lnSpc>
              </a:pPr>
            </a:p>
            <a:p>
              <a:pPr>
                <a:lnSpc>
                  <a:spcPts val="4189"/>
                </a:lnSpc>
              </a:pPr>
            </a:p>
            <a:p>
              <a:pPr>
                <a:lnSpc>
                  <a:spcPts val="4189"/>
                </a:lnSpc>
              </a:pPr>
            </a:p>
            <a:p>
              <a:pPr>
                <a:lnSpc>
                  <a:spcPts val="4189"/>
                </a:lnSpc>
              </a:pPr>
            </a:p>
            <a:p>
              <a:pPr>
                <a:lnSpc>
                  <a:spcPts val="4189"/>
                </a:lnSpc>
              </a:pPr>
            </a:p>
            <a:p>
              <a:pPr>
                <a:lnSpc>
                  <a:spcPts val="4189"/>
                </a:lnSpc>
              </a:pPr>
            </a:p>
          </p:txBody>
        </p:sp>
      </p:grpSp>
      <p:grpSp>
        <p:nvGrpSpPr>
          <p:cNvPr name="Group 8" id="8"/>
          <p:cNvGrpSpPr/>
          <p:nvPr/>
        </p:nvGrpSpPr>
        <p:grpSpPr>
          <a:xfrm rot="0">
            <a:off x="1028700" y="5296576"/>
            <a:ext cx="15666288" cy="7486860"/>
            <a:chOff x="0" y="0"/>
            <a:chExt cx="20888384" cy="9982480"/>
          </a:xfrm>
        </p:grpSpPr>
        <p:sp>
          <p:nvSpPr>
            <p:cNvPr name="TextBox 9" id="9"/>
            <p:cNvSpPr txBox="true"/>
            <p:nvPr/>
          </p:nvSpPr>
          <p:spPr>
            <a:xfrm rot="0">
              <a:off x="0" y="-19050"/>
              <a:ext cx="20888384" cy="1479550"/>
            </a:xfrm>
            <a:prstGeom prst="rect">
              <a:avLst/>
            </a:prstGeom>
          </p:spPr>
          <p:txBody>
            <a:bodyPr anchor="t" rtlCol="false" tIns="0" lIns="0" bIns="0" rIns="0">
              <a:spAutoFit/>
            </a:bodyPr>
            <a:lstStyle/>
            <a:p>
              <a:pPr algn="ctr">
                <a:lnSpc>
                  <a:spcPts val="8687"/>
                </a:lnSpc>
              </a:pPr>
              <a:r>
                <a:rPr lang="en-US" sz="7239">
                  <a:solidFill>
                    <a:srgbClr val="FFFFFF"/>
                  </a:solidFill>
                  <a:latin typeface="Forum"/>
                </a:rPr>
                <a:t>EXPLORATION</a:t>
              </a:r>
            </a:p>
          </p:txBody>
        </p:sp>
        <p:sp>
          <p:nvSpPr>
            <p:cNvPr name="TextBox 10" id="10"/>
            <p:cNvSpPr txBox="true"/>
            <p:nvPr/>
          </p:nvSpPr>
          <p:spPr>
            <a:xfrm rot="0">
              <a:off x="0" y="1626479"/>
              <a:ext cx="20888384" cy="8356001"/>
            </a:xfrm>
            <a:prstGeom prst="rect">
              <a:avLst/>
            </a:prstGeom>
          </p:spPr>
          <p:txBody>
            <a:bodyPr anchor="t" rtlCol="false" tIns="0" lIns="0" bIns="0" rIns="0">
              <a:spAutoFit/>
            </a:bodyPr>
            <a:lstStyle/>
            <a:p>
              <a:pPr algn="ctr">
                <a:lnSpc>
                  <a:spcPts val="4189"/>
                </a:lnSpc>
              </a:pPr>
            </a:p>
            <a:p>
              <a:pPr>
                <a:lnSpc>
                  <a:spcPts val="4189"/>
                </a:lnSpc>
              </a:pPr>
              <a:r>
                <a:rPr lang="en-US" sz="3222">
                  <a:solidFill>
                    <a:srgbClr val="FFFFFF"/>
                  </a:solidFill>
                  <a:latin typeface="TT Drugs"/>
                </a:rPr>
                <a:t>TThe second way to take action is to act randomly. This is called exploring. Instead of selecting actions based on the max future reward we select an action at random. Acting randomly is important because it allows the agent to </a:t>
              </a:r>
              <a:r>
                <a:rPr lang="en-US" sz="3222">
                  <a:solidFill>
                    <a:srgbClr val="FFFFFF"/>
                  </a:solidFill>
                  <a:latin typeface="TT Drugs"/>
                </a:rPr>
                <a:t>explo</a:t>
              </a:r>
              <a:r>
                <a:rPr lang="en-US" sz="3222">
                  <a:solidFill>
                    <a:srgbClr val="FFFFFF"/>
                  </a:solidFill>
                  <a:latin typeface="TT Drugs"/>
                </a:rPr>
                <a:t>re a</a:t>
              </a:r>
              <a:r>
                <a:rPr lang="en-US" sz="3222">
                  <a:solidFill>
                    <a:srgbClr val="FFFFFF"/>
                  </a:solidFill>
                  <a:latin typeface="TT Drugs"/>
                </a:rPr>
                <a:t>n</a:t>
              </a:r>
              <a:r>
                <a:rPr lang="en-US" sz="3222">
                  <a:solidFill>
                    <a:srgbClr val="FFFFFF"/>
                  </a:solidFill>
                  <a:latin typeface="TT Drugs"/>
                </a:rPr>
                <a:t>d discover new states that otherwise may not be selected during the exploitation process.</a:t>
              </a:r>
            </a:p>
            <a:p>
              <a:pPr>
                <a:lnSpc>
                  <a:spcPts val="4189"/>
                </a:lnSpc>
              </a:pPr>
            </a:p>
            <a:p>
              <a:pPr>
                <a:lnSpc>
                  <a:spcPts val="4189"/>
                </a:lnSpc>
              </a:pPr>
            </a:p>
            <a:p>
              <a:pPr>
                <a:lnSpc>
                  <a:spcPts val="4189"/>
                </a:lnSpc>
              </a:pPr>
            </a:p>
            <a:p>
              <a:pPr>
                <a:lnSpc>
                  <a:spcPts val="4189"/>
                </a:lnSpc>
              </a:pPr>
            </a:p>
            <a:p>
              <a:pPr>
                <a:lnSpc>
                  <a:spcPts val="4189"/>
                </a:lnSpc>
              </a:pPr>
            </a:p>
            <a:p>
              <a:pPr>
                <a:lnSpc>
                  <a:spcPts val="4189"/>
                </a:lnSpc>
              </a:pPr>
            </a:p>
          </p:txBody>
        </p:sp>
      </p:grpSp>
    </p:spTree>
  </p:cSld>
  <p:clrMapOvr>
    <a:masterClrMapping/>
  </p:clrMapOvr>
</p:sld>
</file>

<file path=ppt/slides/slide2.xml><?xml version="1.0" encoding="utf-8"?>
<p:sld xmlns:p="http://schemas.openxmlformats.org/presentationml/2006/main" xmlns:a="http://schemas.openxmlformats.org/drawingml/2006/main">
  <p:cSld>
    <p:bg>
      <p:bgPr>
        <a:solidFill>
          <a:srgbClr val="0F2A37"/>
        </a:solidFill>
      </p:bgPr>
    </p:bg>
    <p:spTree>
      <p:nvGrpSpPr>
        <p:cNvPr id="1" name=""/>
        <p:cNvGrpSpPr/>
        <p:nvPr/>
      </p:nvGrpSpPr>
      <p:grpSpPr>
        <a:xfrm>
          <a:off x="0" y="0"/>
          <a:ext cx="0" cy="0"/>
          <a:chOff x="0" y="0"/>
          <a:chExt cx="0" cy="0"/>
        </a:xfrm>
      </p:grpSpPr>
      <p:sp>
        <p:nvSpPr>
          <p:cNvPr name="TextBox 2" id="2"/>
          <p:cNvSpPr txBox="true"/>
          <p:nvPr/>
        </p:nvSpPr>
        <p:spPr>
          <a:xfrm rot="0">
            <a:off x="1028700" y="672094"/>
            <a:ext cx="15666288" cy="1015365"/>
          </a:xfrm>
          <a:prstGeom prst="rect">
            <a:avLst/>
          </a:prstGeom>
        </p:spPr>
        <p:txBody>
          <a:bodyPr anchor="t" rtlCol="false" tIns="0" lIns="0" bIns="0" rIns="0">
            <a:spAutoFit/>
          </a:bodyPr>
          <a:lstStyle/>
          <a:p>
            <a:pPr algn="ctr">
              <a:lnSpc>
                <a:spcPts val="7967"/>
              </a:lnSpc>
            </a:pPr>
            <a:r>
              <a:rPr lang="en-US" sz="6639">
                <a:solidFill>
                  <a:srgbClr val="FFFFFF"/>
                </a:solidFill>
                <a:latin typeface="Forum"/>
              </a:rPr>
              <a:t>INTRODUCTION</a:t>
            </a:r>
          </a:p>
        </p:txBody>
      </p:sp>
      <p:sp>
        <p:nvSpPr>
          <p:cNvPr name="TextBox 3" id="3"/>
          <p:cNvSpPr txBox="true"/>
          <p:nvPr/>
        </p:nvSpPr>
        <p:spPr>
          <a:xfrm rot="0">
            <a:off x="1593012" y="2643432"/>
            <a:ext cx="15666288" cy="6822785"/>
          </a:xfrm>
          <a:prstGeom prst="rect">
            <a:avLst/>
          </a:prstGeom>
        </p:spPr>
        <p:txBody>
          <a:bodyPr anchor="t" rtlCol="false" tIns="0" lIns="0" bIns="0" rIns="0">
            <a:spAutoFit/>
          </a:bodyPr>
          <a:lstStyle/>
          <a:p>
            <a:pPr algn="ctr" marL="695821" indent="-347910" lvl="1">
              <a:lnSpc>
                <a:spcPts val="4189"/>
              </a:lnSpc>
              <a:buFont typeface="Arial"/>
              <a:buChar char="•"/>
            </a:pPr>
            <a:r>
              <a:rPr lang="en-US" sz="3222">
                <a:solidFill>
                  <a:srgbClr val="FFFFFF"/>
                </a:solidFill>
                <a:latin typeface="TT Drugs Bold"/>
              </a:rPr>
              <a:t>Reinforcement learning is a type of machine learning method where an intelligent agent (computer program) interacts with the environment and learns to act within that. </a:t>
            </a:r>
          </a:p>
          <a:p>
            <a:pPr algn="ctr">
              <a:lnSpc>
                <a:spcPts val="4189"/>
              </a:lnSpc>
            </a:pPr>
            <a:r>
              <a:rPr lang="en-US" sz="1199">
                <a:solidFill>
                  <a:srgbClr val="FFFFFF"/>
                </a:solidFill>
                <a:latin typeface="Arimo"/>
              </a:rPr>
              <a:t>  </a:t>
            </a:r>
          </a:p>
          <a:p>
            <a:pPr algn="ctr" marL="695821" indent="-347910" lvl="1">
              <a:lnSpc>
                <a:spcPts val="4189"/>
              </a:lnSpc>
              <a:buFont typeface="Arial"/>
              <a:buChar char="•"/>
            </a:pPr>
            <a:r>
              <a:rPr lang="en-US" sz="1199">
                <a:solidFill>
                  <a:srgbClr val="FFFFFF"/>
                </a:solidFill>
                <a:latin typeface="Arimo"/>
              </a:rPr>
              <a:t>Agent learns to behave in an environment by performing the actions and seeing the results of actions. For each good action, the agent gets the reward positive feedback, and for each bad action, the agent gets negative feedback or penalty.</a:t>
            </a:r>
          </a:p>
          <a:p>
            <a:pPr algn="ctr">
              <a:lnSpc>
                <a:spcPts val="4189"/>
              </a:lnSpc>
            </a:pPr>
          </a:p>
          <a:p>
            <a:pPr algn="ctr" marL="695821" indent="-347910" lvl="1">
              <a:lnSpc>
                <a:spcPts val="4189"/>
              </a:lnSpc>
              <a:buFont typeface="Arial"/>
              <a:buChar char="•"/>
            </a:pPr>
            <a:r>
              <a:rPr lang="en-US" sz="1199">
                <a:solidFill>
                  <a:srgbClr val="FFFFFF"/>
                </a:solidFill>
                <a:latin typeface="Arimo"/>
              </a:rPr>
              <a:t>Deep Reinforcement learning, which is a combination of deep learning and reinforcement learning. In DRL, value and policy can be expressed by a neural network, which allows it to deal with a continuous state or action</a:t>
            </a:r>
          </a:p>
          <a:p>
            <a:pPr algn="ctr">
              <a:lnSpc>
                <a:spcPts val="4189"/>
              </a:lnSpc>
            </a:pPr>
          </a:p>
        </p:txBody>
      </p:sp>
    </p:spTree>
  </p:cSld>
  <p:clrMapOvr>
    <a:masterClrMapping/>
  </p:clrMapOvr>
</p:sld>
</file>

<file path=ppt/slides/slide20.xml><?xml version="1.0" encoding="utf-8"?>
<p:sld xmlns:p="http://schemas.openxmlformats.org/presentationml/2006/main" xmlns:a="http://schemas.openxmlformats.org/drawingml/2006/main">
  <p:cSld>
    <p:bg>
      <p:bgPr>
        <a:solidFill>
          <a:srgbClr val="0F2A37"/>
        </a:solidFill>
      </p:bgPr>
    </p:bg>
    <p:spTree>
      <p:nvGrpSpPr>
        <p:cNvPr id="1" name=""/>
        <p:cNvGrpSpPr/>
        <p:nvPr/>
      </p:nvGrpSpPr>
      <p:grpSpPr>
        <a:xfrm>
          <a:off x="0" y="0"/>
          <a:ext cx="0" cy="0"/>
          <a:chOff x="0" y="0"/>
          <a:chExt cx="0" cy="0"/>
        </a:xfrm>
      </p:grpSpPr>
      <p:grpSp>
        <p:nvGrpSpPr>
          <p:cNvPr name="Group 2" id="2"/>
          <p:cNvGrpSpPr/>
          <p:nvPr/>
        </p:nvGrpSpPr>
        <p:grpSpPr>
          <a:xfrm rot="0">
            <a:off x="1028700" y="-775647"/>
            <a:ext cx="10309064" cy="3608695"/>
            <a:chOff x="0" y="0"/>
            <a:chExt cx="13745419" cy="4811593"/>
          </a:xfrm>
        </p:grpSpPr>
        <p:sp>
          <p:nvSpPr>
            <p:cNvPr name="TextBox 3" id="3"/>
            <p:cNvSpPr txBox="true"/>
            <p:nvPr/>
          </p:nvSpPr>
          <p:spPr>
            <a:xfrm rot="0">
              <a:off x="0" y="-9525"/>
              <a:ext cx="13745419" cy="2393436"/>
            </a:xfrm>
            <a:prstGeom prst="rect">
              <a:avLst/>
            </a:prstGeom>
          </p:spPr>
          <p:txBody>
            <a:bodyPr anchor="t" rtlCol="false" tIns="0" lIns="0" bIns="0" rIns="0">
              <a:spAutoFit/>
            </a:bodyPr>
            <a:lstStyle/>
            <a:p>
              <a:pPr>
                <a:lnSpc>
                  <a:spcPts val="14133"/>
                </a:lnSpc>
              </a:pPr>
            </a:p>
          </p:txBody>
        </p:sp>
        <p:sp>
          <p:nvSpPr>
            <p:cNvPr name="TextBox 4" id="4"/>
            <p:cNvSpPr txBox="true"/>
            <p:nvPr/>
          </p:nvSpPr>
          <p:spPr>
            <a:xfrm rot="0">
              <a:off x="0" y="2587982"/>
              <a:ext cx="13745419" cy="2223611"/>
            </a:xfrm>
            <a:prstGeom prst="rect">
              <a:avLst/>
            </a:prstGeom>
          </p:spPr>
          <p:txBody>
            <a:bodyPr anchor="t" rtlCol="false" tIns="0" lIns="0" bIns="0" rIns="0">
              <a:spAutoFit/>
            </a:bodyPr>
            <a:lstStyle/>
            <a:p>
              <a:pPr>
                <a:lnSpc>
                  <a:spcPts val="4465"/>
                </a:lnSpc>
              </a:pPr>
              <a:r>
                <a:rPr lang="en-US" sz="3435">
                  <a:solidFill>
                    <a:srgbClr val="FFFFFF"/>
                  </a:solidFill>
                  <a:latin typeface="TT Drugs"/>
                </a:rPr>
                <a:t>You can balance exploration/exploitation using epsilon (ε) and setting the value of how often you want to explore vs exploit. </a:t>
              </a:r>
            </a:p>
          </p:txBody>
        </p:sp>
      </p:grpSp>
      <p:sp>
        <p:nvSpPr>
          <p:cNvPr name="TextBox 5" id="5"/>
          <p:cNvSpPr txBox="true"/>
          <p:nvPr/>
        </p:nvSpPr>
        <p:spPr>
          <a:xfrm rot="0">
            <a:off x="4526790" y="3242483"/>
            <a:ext cx="10566006" cy="5080635"/>
          </a:xfrm>
          <a:prstGeom prst="rect">
            <a:avLst/>
          </a:prstGeom>
        </p:spPr>
        <p:txBody>
          <a:bodyPr anchor="t" rtlCol="false" tIns="0" lIns="0" bIns="0" rIns="0">
            <a:spAutoFit/>
          </a:bodyPr>
          <a:lstStyle/>
          <a:p>
            <a:pPr>
              <a:lnSpc>
                <a:spcPts val="5099"/>
              </a:lnSpc>
              <a:spcBef>
                <a:spcPct val="0"/>
              </a:spcBef>
            </a:pPr>
            <a:r>
              <a:rPr lang="en-US" sz="3399" spc="33">
                <a:solidFill>
                  <a:srgbClr val="FFFFFF"/>
                </a:solidFill>
                <a:latin typeface="TT Drugs"/>
              </a:rPr>
              <a:t>import random</a:t>
            </a:r>
          </a:p>
          <a:p>
            <a:pPr>
              <a:lnSpc>
                <a:spcPts val="5099"/>
              </a:lnSpc>
              <a:spcBef>
                <a:spcPct val="0"/>
              </a:spcBef>
            </a:pPr>
            <a:r>
              <a:rPr lang="en-US" sz="3399" spc="33">
                <a:solidFill>
                  <a:srgbClr val="FFFFFF"/>
                </a:solidFill>
                <a:latin typeface="TT Drugs"/>
              </a:rPr>
              <a:t># Set the percent you want to explore</a:t>
            </a:r>
          </a:p>
          <a:p>
            <a:pPr>
              <a:lnSpc>
                <a:spcPts val="5099"/>
              </a:lnSpc>
              <a:spcBef>
                <a:spcPct val="0"/>
              </a:spcBef>
            </a:pPr>
            <a:r>
              <a:rPr lang="en-US" sz="3399" spc="33">
                <a:solidFill>
                  <a:srgbClr val="FFFFFF"/>
                </a:solidFill>
                <a:latin typeface="TT Drugs"/>
              </a:rPr>
              <a:t>epsilon = 0.2</a:t>
            </a:r>
          </a:p>
          <a:p>
            <a:pPr>
              <a:lnSpc>
                <a:spcPts val="5099"/>
              </a:lnSpc>
              <a:spcBef>
                <a:spcPct val="0"/>
              </a:spcBef>
            </a:pPr>
            <a:r>
              <a:rPr lang="en-US" sz="3399" spc="33">
                <a:solidFill>
                  <a:srgbClr val="FFFFFF"/>
                </a:solidFill>
                <a:latin typeface="TT Drugs"/>
              </a:rPr>
              <a:t>if random.uniform(0, 1) &lt; epsilon:</a:t>
            </a:r>
          </a:p>
          <a:p>
            <a:pPr>
              <a:lnSpc>
                <a:spcPts val="5099"/>
              </a:lnSpc>
              <a:spcBef>
                <a:spcPct val="0"/>
              </a:spcBef>
            </a:pPr>
            <a:r>
              <a:rPr lang="en-US" sz="3399" spc="33">
                <a:solidFill>
                  <a:srgbClr val="FFFFFF"/>
                </a:solidFill>
                <a:latin typeface="TT Drugs"/>
              </a:rPr>
              <a:t>    Explore: select a random action</a:t>
            </a:r>
          </a:p>
          <a:p>
            <a:pPr>
              <a:lnSpc>
                <a:spcPts val="5099"/>
              </a:lnSpc>
              <a:spcBef>
                <a:spcPct val="0"/>
              </a:spcBef>
            </a:pPr>
            <a:r>
              <a:rPr lang="en-US" sz="3399" spc="33">
                <a:solidFill>
                  <a:srgbClr val="FFFFFF"/>
                </a:solidFill>
                <a:latin typeface="TT Drugs"/>
              </a:rPr>
              <a:t>else:</a:t>
            </a:r>
          </a:p>
          <a:p>
            <a:pPr>
              <a:lnSpc>
                <a:spcPts val="5099"/>
              </a:lnSpc>
              <a:spcBef>
                <a:spcPct val="0"/>
              </a:spcBef>
            </a:pPr>
            <a:r>
              <a:rPr lang="en-US" sz="3399" spc="33">
                <a:solidFill>
                  <a:srgbClr val="FFFFFF"/>
                </a:solidFill>
                <a:latin typeface="TT Drugs"/>
              </a:rPr>
              <a:t>    Exploit: select the action with max value (future reward)</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0F2A37"/>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1336792" y="3248361"/>
            <a:ext cx="8825308" cy="8229600"/>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2903874">
            <a:off x="-1262775" y="-2893697"/>
            <a:ext cx="10898092" cy="9522208"/>
          </a:xfrm>
          <a:prstGeom prst="rect">
            <a:avLst/>
          </a:prstGeom>
        </p:spPr>
      </p:pic>
      <p:pic>
        <p:nvPicPr>
          <p:cNvPr name="Picture 4" id="4"/>
          <p:cNvPicPr>
            <a:picLocks noChangeAspect="true"/>
          </p:cNvPicPr>
          <p:nvPr/>
        </p:nvPicPr>
        <p:blipFill>
          <a:blip r:embed="rId4"/>
          <a:srcRect l="0" t="0" r="0" b="0"/>
          <a:stretch>
            <a:fillRect/>
          </a:stretch>
        </p:blipFill>
        <p:spPr>
          <a:xfrm flipH="false" flipV="false" rot="0">
            <a:off x="7181801" y="4540590"/>
            <a:ext cx="6741277" cy="9125247"/>
          </a:xfrm>
          <a:prstGeom prst="rect">
            <a:avLst/>
          </a:prstGeom>
        </p:spPr>
      </p:pic>
      <p:grpSp>
        <p:nvGrpSpPr>
          <p:cNvPr name="Group 5" id="5"/>
          <p:cNvGrpSpPr/>
          <p:nvPr/>
        </p:nvGrpSpPr>
        <p:grpSpPr>
          <a:xfrm rot="0">
            <a:off x="812698" y="1040719"/>
            <a:ext cx="17229608" cy="8858760"/>
            <a:chOff x="0" y="0"/>
            <a:chExt cx="22972810" cy="11811680"/>
          </a:xfrm>
        </p:grpSpPr>
        <p:sp>
          <p:nvSpPr>
            <p:cNvPr name="TextBox 6" id="6"/>
            <p:cNvSpPr txBox="true"/>
            <p:nvPr/>
          </p:nvSpPr>
          <p:spPr>
            <a:xfrm rot="0">
              <a:off x="0" y="-19050"/>
              <a:ext cx="22972810" cy="11487150"/>
            </a:xfrm>
            <a:prstGeom prst="rect">
              <a:avLst/>
            </a:prstGeom>
          </p:spPr>
          <p:txBody>
            <a:bodyPr anchor="t" rtlCol="false" tIns="0" lIns="0" bIns="0" rIns="0">
              <a:spAutoFit/>
            </a:bodyPr>
            <a:lstStyle/>
            <a:p>
              <a:pPr>
                <a:lnSpc>
                  <a:spcPts val="6130"/>
                </a:lnSpc>
              </a:pPr>
              <a:r>
                <a:rPr lang="en-US" sz="5108">
                  <a:solidFill>
                    <a:srgbClr val="FFFFFF"/>
                  </a:solidFill>
                  <a:latin typeface="Forum Italics"/>
                </a:rPr>
                <a:t>UPDATING THE Q-TABLE</a:t>
              </a:r>
            </a:p>
            <a:p>
              <a:pPr algn="l">
                <a:lnSpc>
                  <a:spcPts val="6130"/>
                </a:lnSpc>
              </a:pPr>
            </a:p>
            <a:p>
              <a:pPr algn="just">
                <a:lnSpc>
                  <a:spcPts val="4330"/>
                </a:lnSpc>
              </a:pPr>
              <a:r>
                <a:rPr lang="en-US" sz="3608" spc="-10">
                  <a:solidFill>
                    <a:srgbClr val="FFFFFF"/>
                  </a:solidFill>
                  <a:latin typeface="Forum"/>
                </a:rPr>
                <a:t>HERE ARE THE 3 BASIC STEPS:</a:t>
              </a:r>
            </a:p>
            <a:p>
              <a:pPr algn="just">
                <a:lnSpc>
                  <a:spcPts val="4330"/>
                </a:lnSpc>
              </a:pPr>
            </a:p>
            <a:p>
              <a:pPr algn="just" marL="779110" indent="-389555" lvl="1">
                <a:lnSpc>
                  <a:spcPts val="4330"/>
                </a:lnSpc>
                <a:buFont typeface="Arial"/>
                <a:buChar char="•"/>
              </a:pPr>
              <a:r>
                <a:rPr lang="en-US" sz="3608" spc="-10">
                  <a:solidFill>
                    <a:srgbClr val="FFFFFF"/>
                  </a:solidFill>
                  <a:latin typeface="Forum"/>
                </a:rPr>
                <a:t>AGENT STARTS IN A STATE (S1) TAKES AN ACTION (A1) AND RECEIVES A REWARD (R1)</a:t>
              </a:r>
            </a:p>
            <a:p>
              <a:pPr algn="just" marL="779110" indent="-389555" lvl="1">
                <a:lnSpc>
                  <a:spcPts val="4330"/>
                </a:lnSpc>
                <a:buFont typeface="Arial"/>
                <a:buChar char="•"/>
              </a:pPr>
              <a:r>
                <a:rPr lang="en-US" sz="3608" spc="-10">
                  <a:solidFill>
                    <a:srgbClr val="FFFFFF"/>
                  </a:solidFill>
                  <a:latin typeface="Forum"/>
                </a:rPr>
                <a:t>AGENT SELECTS ACTION BY REFERENCING Q-TABLE WITH HIGHEST VALUE (MAX) </a:t>
              </a:r>
              <a:r>
                <a:rPr lang="en-US" sz="3608" spc="-10">
                  <a:solidFill>
                    <a:srgbClr val="FFFFFF"/>
                  </a:solidFill>
                  <a:latin typeface="Forum Bold"/>
                </a:rPr>
                <a:t>OR</a:t>
              </a:r>
              <a:r>
                <a:rPr lang="en-US" sz="3608" spc="-10">
                  <a:solidFill>
                    <a:srgbClr val="FFFFFF"/>
                  </a:solidFill>
                  <a:latin typeface="Forum"/>
                </a:rPr>
                <a:t> BY RANDOM (EPSILON, Ε)</a:t>
              </a:r>
            </a:p>
            <a:p>
              <a:pPr algn="just" marL="779110" indent="-389555" lvl="1">
                <a:lnSpc>
                  <a:spcPts val="4330"/>
                </a:lnSpc>
                <a:buFont typeface="Arial"/>
                <a:buChar char="•"/>
              </a:pPr>
              <a:r>
                <a:rPr lang="en-US" sz="3608" spc="-10">
                  <a:solidFill>
                    <a:srgbClr val="FFFFFF"/>
                  </a:solidFill>
                  <a:latin typeface="Forum"/>
                </a:rPr>
                <a:t>UPDATE Q-VALUES</a:t>
              </a:r>
            </a:p>
            <a:p>
              <a:pPr algn="just">
                <a:lnSpc>
                  <a:spcPts val="4330"/>
                </a:lnSpc>
              </a:pPr>
            </a:p>
            <a:p>
              <a:pPr algn="just">
                <a:lnSpc>
                  <a:spcPts val="4330"/>
                </a:lnSpc>
              </a:pPr>
              <a:r>
                <a:rPr lang="en-US" sz="3608">
                  <a:solidFill>
                    <a:srgbClr val="FFFFFF"/>
                  </a:solidFill>
                  <a:latin typeface="Forum"/>
                </a:rPr>
                <a:t>FOR UPDATING Q TABLE WE USE BELLMON - EQUATION</a:t>
              </a:r>
            </a:p>
            <a:p>
              <a:pPr algn="just">
                <a:lnSpc>
                  <a:spcPts val="4330"/>
                </a:lnSpc>
              </a:pPr>
            </a:p>
            <a:p>
              <a:pPr algn="just">
                <a:lnSpc>
                  <a:spcPts val="4330"/>
                </a:lnSpc>
              </a:pPr>
              <a:r>
                <a:rPr lang="en-US" sz="3608">
                  <a:solidFill>
                    <a:srgbClr val="FFFFFF"/>
                  </a:solidFill>
                  <a:latin typeface="Forum"/>
                </a:rPr>
                <a:t>Q[STATE, ACTION] = Q[STATE, ACTION] + LR * (REWARD + GAMMA * NP.MAX(Q[NEW_STATE, :]) — Q[STATE, ACTION])</a:t>
              </a:r>
            </a:p>
            <a:p>
              <a:pPr>
                <a:lnSpc>
                  <a:spcPts val="4330"/>
                </a:lnSpc>
              </a:pPr>
            </a:p>
            <a:p>
              <a:pPr>
                <a:lnSpc>
                  <a:spcPts val="4330"/>
                </a:lnSpc>
              </a:pPr>
            </a:p>
          </p:txBody>
        </p:sp>
        <p:sp>
          <p:nvSpPr>
            <p:cNvPr name="TextBox 7" id="7"/>
            <p:cNvSpPr txBox="true"/>
            <p:nvPr/>
          </p:nvSpPr>
          <p:spPr>
            <a:xfrm rot="0">
              <a:off x="0" y="11528471"/>
              <a:ext cx="22972810" cy="283209"/>
            </a:xfrm>
            <a:prstGeom prst="rect">
              <a:avLst/>
            </a:prstGeom>
          </p:spPr>
          <p:txBody>
            <a:bodyPr anchor="t" rtlCol="false" tIns="0" lIns="0" bIns="0" rIns="0">
              <a:spAutoFit/>
            </a:bodyPr>
            <a:lstStyle/>
            <a:p>
              <a:pPr>
                <a:lnSpc>
                  <a:spcPts val="1710"/>
                </a:lnSpc>
              </a:pPr>
            </a:p>
          </p:txBody>
        </p:sp>
      </p:gr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545454"/>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1336792" y="3248361"/>
            <a:ext cx="8825308" cy="8229600"/>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2903874">
            <a:off x="-1262775" y="-2893697"/>
            <a:ext cx="10898092" cy="9522208"/>
          </a:xfrm>
          <a:prstGeom prst="rect">
            <a:avLst/>
          </a:prstGeom>
        </p:spPr>
      </p:pic>
      <p:pic>
        <p:nvPicPr>
          <p:cNvPr name="Picture 4" id="4"/>
          <p:cNvPicPr>
            <a:picLocks noChangeAspect="true"/>
          </p:cNvPicPr>
          <p:nvPr/>
        </p:nvPicPr>
        <p:blipFill>
          <a:blip r:embed="rId4"/>
          <a:srcRect l="0" t="0" r="0" b="0"/>
          <a:stretch>
            <a:fillRect/>
          </a:stretch>
        </p:blipFill>
        <p:spPr>
          <a:xfrm flipH="false" flipV="false" rot="0">
            <a:off x="7181801" y="4540590"/>
            <a:ext cx="6741277" cy="9125247"/>
          </a:xfrm>
          <a:prstGeom prst="rect">
            <a:avLst/>
          </a:prstGeom>
        </p:spPr>
      </p:pic>
      <p:grpSp>
        <p:nvGrpSpPr>
          <p:cNvPr name="Group 5" id="5"/>
          <p:cNvGrpSpPr/>
          <p:nvPr/>
        </p:nvGrpSpPr>
        <p:grpSpPr>
          <a:xfrm rot="0">
            <a:off x="812698" y="-278493"/>
            <a:ext cx="17229608" cy="11497185"/>
            <a:chOff x="0" y="0"/>
            <a:chExt cx="22972810" cy="15329580"/>
          </a:xfrm>
        </p:grpSpPr>
        <p:sp>
          <p:nvSpPr>
            <p:cNvPr name="TextBox 6" id="6"/>
            <p:cNvSpPr txBox="true"/>
            <p:nvPr/>
          </p:nvSpPr>
          <p:spPr>
            <a:xfrm rot="0">
              <a:off x="0" y="-9525"/>
              <a:ext cx="22972810" cy="14995525"/>
            </a:xfrm>
            <a:prstGeom prst="rect">
              <a:avLst/>
            </a:prstGeom>
          </p:spPr>
          <p:txBody>
            <a:bodyPr anchor="t" rtlCol="false" tIns="0" lIns="0" bIns="0" rIns="0">
              <a:spAutoFit/>
            </a:bodyPr>
            <a:lstStyle/>
            <a:p>
              <a:pPr>
                <a:lnSpc>
                  <a:spcPts val="4439"/>
                </a:lnSpc>
              </a:pPr>
            </a:p>
            <a:p>
              <a:pPr algn="l">
                <a:lnSpc>
                  <a:spcPts val="4439"/>
                </a:lnSpc>
              </a:pPr>
            </a:p>
            <a:p>
              <a:pPr algn="just">
                <a:lnSpc>
                  <a:spcPts val="4439"/>
                </a:lnSpc>
              </a:pPr>
              <a:r>
                <a:rPr lang="en-US" sz="3699" spc="-11">
                  <a:solidFill>
                    <a:srgbClr val="FFFFFF"/>
                  </a:solidFill>
                  <a:latin typeface="Forum"/>
                </a:rPr>
                <a:t>L</a:t>
              </a:r>
              <a:r>
                <a:rPr lang="en-US" sz="3699" spc="-11">
                  <a:solidFill>
                    <a:srgbClr val="FFFFFF"/>
                  </a:solidFill>
                  <a:latin typeface="Forum"/>
                </a:rPr>
                <a:t>EARNING RATE: </a:t>
              </a:r>
            </a:p>
            <a:p>
              <a:pPr algn="just">
                <a:lnSpc>
                  <a:spcPts val="4439"/>
                </a:lnSpc>
              </a:pPr>
            </a:p>
            <a:p>
              <a:pPr algn="just">
                <a:lnSpc>
                  <a:spcPts val="4439"/>
                </a:lnSpc>
              </a:pPr>
              <a:r>
                <a:rPr lang="en-US" sz="3699" spc="-11">
                  <a:solidFill>
                    <a:srgbClr val="FFFFFF"/>
                  </a:solidFill>
                  <a:latin typeface="Forum"/>
                </a:rPr>
                <a:t>LR OR LEARNING RATE, OFTEN REFERRED TO AS ALPHA OR Α, CAN SIMPLY BE DEFINED AS HOW MUCH YOU ACCEPT THE NEW VALUE VS THE OLD VALUE. ABOVE WE ARE TAKING THE DIFFERENCE BETWEEN NEW AND OLD AND THEN MULTIPLYING THAT VALUE BY THE LEARNING RATE. THIS VALUE THEN GETS ADDED TO OUR PREVIOUS Q-VALUE WHICH ESSENTIALLY MOVES IT IN THE DIRECTION OF OUR LATEST UPDATE.</a:t>
              </a:r>
            </a:p>
            <a:p>
              <a:pPr algn="just">
                <a:lnSpc>
                  <a:spcPts val="4439"/>
                </a:lnSpc>
              </a:pPr>
            </a:p>
            <a:p>
              <a:pPr algn="just">
                <a:lnSpc>
                  <a:spcPts val="4439"/>
                </a:lnSpc>
              </a:pPr>
              <a:r>
                <a:rPr lang="en-US" sz="3699" spc="-11">
                  <a:solidFill>
                    <a:srgbClr val="FFFFFF"/>
                  </a:solidFill>
                  <a:latin typeface="Forum"/>
                </a:rPr>
                <a:t>GAMMA: </a:t>
              </a:r>
            </a:p>
            <a:p>
              <a:pPr algn="just">
                <a:lnSpc>
                  <a:spcPts val="4439"/>
                </a:lnSpc>
              </a:pPr>
            </a:p>
            <a:p>
              <a:pPr algn="just">
                <a:lnSpc>
                  <a:spcPts val="4439"/>
                </a:lnSpc>
              </a:pPr>
              <a:r>
                <a:rPr lang="en-US" sz="3699" spc="-11">
                  <a:solidFill>
                    <a:srgbClr val="FFFFFF"/>
                  </a:solidFill>
                  <a:latin typeface="Forum"/>
                </a:rPr>
                <a:t>GAMMA OR Γ IS A DISCOUNT FACTOR. IT’S USED TO BALANCE IMMEDIATE AND FUTURE REWARD. FROM OUR UPDATE RULE ABOVE YOU CAN SEE THAT WE APPLY THE DISCOUNT TO THE FUTURE REWARD. TYPICALLY THIS VALUE CAN RANGE ANYWHERE FROM 0.8 TO 0.99.</a:t>
              </a:r>
            </a:p>
            <a:p>
              <a:pPr algn="just">
                <a:lnSpc>
                  <a:spcPts val="4439"/>
                </a:lnSpc>
              </a:pPr>
            </a:p>
            <a:p>
              <a:pPr algn="just">
                <a:lnSpc>
                  <a:spcPts val="4439"/>
                </a:lnSpc>
              </a:pPr>
            </a:p>
            <a:p>
              <a:pPr>
                <a:lnSpc>
                  <a:spcPts val="4439"/>
                </a:lnSpc>
              </a:pPr>
            </a:p>
            <a:p>
              <a:pPr>
                <a:lnSpc>
                  <a:spcPts val="4439"/>
                </a:lnSpc>
              </a:pPr>
            </a:p>
          </p:txBody>
        </p:sp>
        <p:sp>
          <p:nvSpPr>
            <p:cNvPr name="TextBox 7" id="7"/>
            <p:cNvSpPr txBox="true"/>
            <p:nvPr/>
          </p:nvSpPr>
          <p:spPr>
            <a:xfrm rot="0">
              <a:off x="0" y="15046371"/>
              <a:ext cx="22972810" cy="283209"/>
            </a:xfrm>
            <a:prstGeom prst="rect">
              <a:avLst/>
            </a:prstGeom>
          </p:spPr>
          <p:txBody>
            <a:bodyPr anchor="t" rtlCol="false" tIns="0" lIns="0" bIns="0" rIns="0">
              <a:spAutoFit/>
            </a:bodyPr>
            <a:lstStyle/>
            <a:p>
              <a:pPr>
                <a:lnSpc>
                  <a:spcPts val="1710"/>
                </a:lnSpc>
              </a:pPr>
            </a:p>
          </p:txBody>
        </p:sp>
      </p:gr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545454"/>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1336792" y="3248361"/>
            <a:ext cx="8825308" cy="8229600"/>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2903874">
            <a:off x="-1262775" y="-2893697"/>
            <a:ext cx="10898092" cy="9522208"/>
          </a:xfrm>
          <a:prstGeom prst="rect">
            <a:avLst/>
          </a:prstGeom>
        </p:spPr>
      </p:pic>
      <p:pic>
        <p:nvPicPr>
          <p:cNvPr name="Picture 4" id="4"/>
          <p:cNvPicPr>
            <a:picLocks noChangeAspect="true"/>
          </p:cNvPicPr>
          <p:nvPr/>
        </p:nvPicPr>
        <p:blipFill>
          <a:blip r:embed="rId4"/>
          <a:srcRect l="0" t="0" r="0" b="0"/>
          <a:stretch>
            <a:fillRect/>
          </a:stretch>
        </p:blipFill>
        <p:spPr>
          <a:xfrm flipH="false" flipV="false" rot="0">
            <a:off x="7181801" y="4540590"/>
            <a:ext cx="6741277" cy="9125247"/>
          </a:xfrm>
          <a:prstGeom prst="rect">
            <a:avLst/>
          </a:prstGeom>
        </p:spPr>
      </p:pic>
      <p:grpSp>
        <p:nvGrpSpPr>
          <p:cNvPr name="Group 5" id="5"/>
          <p:cNvGrpSpPr/>
          <p:nvPr/>
        </p:nvGrpSpPr>
        <p:grpSpPr>
          <a:xfrm rot="0">
            <a:off x="812698" y="731157"/>
            <a:ext cx="17229608" cy="9477885"/>
            <a:chOff x="0" y="0"/>
            <a:chExt cx="22972810" cy="12637180"/>
          </a:xfrm>
        </p:grpSpPr>
        <p:sp>
          <p:nvSpPr>
            <p:cNvPr name="TextBox 6" id="6"/>
            <p:cNvSpPr txBox="true"/>
            <p:nvPr/>
          </p:nvSpPr>
          <p:spPr>
            <a:xfrm rot="0">
              <a:off x="0" y="-9525"/>
              <a:ext cx="22972810" cy="12303125"/>
            </a:xfrm>
            <a:prstGeom prst="rect">
              <a:avLst/>
            </a:prstGeom>
          </p:spPr>
          <p:txBody>
            <a:bodyPr anchor="t" rtlCol="false" tIns="0" lIns="0" bIns="0" rIns="0">
              <a:spAutoFit/>
            </a:bodyPr>
            <a:lstStyle/>
            <a:p>
              <a:pPr>
                <a:lnSpc>
                  <a:spcPts val="4690"/>
                </a:lnSpc>
              </a:pPr>
            </a:p>
            <a:p>
              <a:pPr>
                <a:lnSpc>
                  <a:spcPts val="4690"/>
                </a:lnSpc>
              </a:pPr>
              <a:r>
                <a:rPr lang="en-US" sz="600" spc="-1">
                  <a:solidFill>
                    <a:srgbClr val="FFFFFF"/>
                  </a:solidFill>
                  <a:latin typeface="Arimo"/>
                </a:rPr>
                <a:t>Reward: </a:t>
              </a:r>
            </a:p>
            <a:p>
              <a:pPr>
                <a:lnSpc>
                  <a:spcPts val="4690"/>
                </a:lnSpc>
              </a:pPr>
            </a:p>
            <a:p>
              <a:pPr>
                <a:lnSpc>
                  <a:spcPts val="4690"/>
                </a:lnSpc>
              </a:pPr>
              <a:r>
                <a:rPr lang="en-US" sz="600" spc="-1">
                  <a:solidFill>
                    <a:srgbClr val="FFFFFF"/>
                  </a:solidFill>
                  <a:latin typeface="Arimo"/>
                </a:rPr>
                <a:t>reward is the value received after completing a certain action at a given state. A reward can happen at any given time step or only at the terminal time step.</a:t>
              </a:r>
            </a:p>
            <a:p>
              <a:pPr>
                <a:lnSpc>
                  <a:spcPts val="4690"/>
                </a:lnSpc>
              </a:pPr>
            </a:p>
            <a:p>
              <a:pPr>
                <a:lnSpc>
                  <a:spcPts val="4690"/>
                </a:lnSpc>
              </a:pPr>
              <a:r>
                <a:rPr lang="en-US" sz="600" spc="-1">
                  <a:solidFill>
                    <a:srgbClr val="FFFFFF"/>
                  </a:solidFill>
                  <a:latin typeface="Arimo"/>
                </a:rPr>
                <a:t>Max: </a:t>
              </a:r>
            </a:p>
            <a:p>
              <a:pPr>
                <a:lnSpc>
                  <a:spcPts val="4690"/>
                </a:lnSpc>
              </a:pPr>
            </a:p>
            <a:p>
              <a:pPr>
                <a:lnSpc>
                  <a:spcPts val="4690"/>
                </a:lnSpc>
              </a:pPr>
              <a:r>
                <a:rPr lang="en-US" sz="600" spc="-1">
                  <a:solidFill>
                    <a:srgbClr val="FFFFFF"/>
                  </a:solidFill>
                  <a:latin typeface="Arimo"/>
                </a:rPr>
                <a:t>np.max() uses the numpy library and is taking the maximum of the future reward and applying it to the reward for the current state. What this does is impact the current action by the possible future reward. This is the beauty of q-learning. We’re allocating future reward to current actions to help the agent select the highest return action at any given state.</a:t>
              </a:r>
            </a:p>
            <a:p>
              <a:pPr>
                <a:lnSpc>
                  <a:spcPts val="2890"/>
                </a:lnSpc>
              </a:pPr>
            </a:p>
          </p:txBody>
        </p:sp>
        <p:sp>
          <p:nvSpPr>
            <p:cNvPr name="TextBox 7" id="7"/>
            <p:cNvSpPr txBox="true"/>
            <p:nvPr/>
          </p:nvSpPr>
          <p:spPr>
            <a:xfrm rot="0">
              <a:off x="0" y="12353971"/>
              <a:ext cx="22972810" cy="283209"/>
            </a:xfrm>
            <a:prstGeom prst="rect">
              <a:avLst/>
            </a:prstGeom>
          </p:spPr>
          <p:txBody>
            <a:bodyPr anchor="t" rtlCol="false" tIns="0" lIns="0" bIns="0" rIns="0">
              <a:spAutoFit/>
            </a:bodyPr>
            <a:lstStyle/>
            <a:p>
              <a:pPr>
                <a:lnSpc>
                  <a:spcPts val="1710"/>
                </a:lnSpc>
              </a:pPr>
            </a:p>
          </p:txBody>
        </p:sp>
      </p:gr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0F2A37"/>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20624" t="17692" r="0" b="27961"/>
          <a:stretch>
            <a:fillRect/>
          </a:stretch>
        </p:blipFill>
        <p:spPr>
          <a:xfrm flipH="false" flipV="false" rot="0">
            <a:off x="1441924" y="390611"/>
            <a:ext cx="14888698" cy="9505777"/>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2903874">
            <a:off x="1295889" y="-3883662"/>
            <a:ext cx="10898092" cy="9522208"/>
          </a:xfrm>
          <a:prstGeom prst="rect">
            <a:avLst/>
          </a:prstGeom>
        </p:spPr>
      </p:pic>
      <p:pic>
        <p:nvPicPr>
          <p:cNvPr name="Picture 4" id="4"/>
          <p:cNvPicPr>
            <a:picLocks noChangeAspect="true"/>
          </p:cNvPicPr>
          <p:nvPr/>
        </p:nvPicPr>
        <p:blipFill>
          <a:blip r:embed="rId4"/>
          <a:srcRect l="0" t="0" r="0" b="0"/>
          <a:stretch>
            <a:fillRect/>
          </a:stretch>
        </p:blipFill>
        <p:spPr>
          <a:xfrm flipH="false" flipV="false" rot="0">
            <a:off x="7181801" y="4540590"/>
            <a:ext cx="6741277" cy="9125247"/>
          </a:xfrm>
          <a:prstGeom prst="rect">
            <a:avLst/>
          </a:prstGeom>
        </p:spPr>
      </p:pic>
      <p:pic>
        <p:nvPicPr>
          <p:cNvPr name="Picture 5" id="5"/>
          <p:cNvPicPr>
            <a:picLocks noChangeAspect="true"/>
          </p:cNvPicPr>
          <p:nvPr/>
        </p:nvPicPr>
        <p:blipFill>
          <a:blip r:embed="rId5"/>
          <a:srcRect l="0" t="389" r="0" b="1239"/>
          <a:stretch>
            <a:fillRect/>
          </a:stretch>
        </p:blipFill>
        <p:spPr>
          <a:xfrm flipH="false" flipV="false" rot="0">
            <a:off x="7895375" y="1995112"/>
            <a:ext cx="9551425" cy="7470320"/>
          </a:xfrm>
          <a:prstGeom prst="rect">
            <a:avLst/>
          </a:prstGeom>
        </p:spPr>
      </p:pic>
      <p:sp>
        <p:nvSpPr>
          <p:cNvPr name="TextBox 6" id="6"/>
          <p:cNvSpPr txBox="true"/>
          <p:nvPr/>
        </p:nvSpPr>
        <p:spPr>
          <a:xfrm rot="0">
            <a:off x="5027015" y="180975"/>
            <a:ext cx="7071836" cy="1533525"/>
          </a:xfrm>
          <a:prstGeom prst="rect">
            <a:avLst/>
          </a:prstGeom>
        </p:spPr>
        <p:txBody>
          <a:bodyPr anchor="t" rtlCol="false" tIns="0" lIns="0" bIns="0" rIns="0">
            <a:spAutoFit/>
          </a:bodyPr>
          <a:lstStyle/>
          <a:p>
            <a:pPr algn="ctr">
              <a:lnSpc>
                <a:spcPts val="12599"/>
              </a:lnSpc>
            </a:pPr>
            <a:r>
              <a:rPr lang="en-US" sz="9000">
                <a:solidFill>
                  <a:srgbClr val="FFFFFF"/>
                </a:solidFill>
                <a:latin typeface="Open Sans Extra Bold"/>
              </a:rPr>
              <a:t>Comparison</a:t>
            </a:r>
          </a:p>
        </p:txBody>
      </p:sp>
      <p:sp>
        <p:nvSpPr>
          <p:cNvPr name="TextBox 7" id="7"/>
          <p:cNvSpPr txBox="true"/>
          <p:nvPr/>
        </p:nvSpPr>
        <p:spPr>
          <a:xfrm rot="0">
            <a:off x="1028700" y="3808095"/>
            <a:ext cx="6451896" cy="2566035"/>
          </a:xfrm>
          <a:prstGeom prst="rect">
            <a:avLst/>
          </a:prstGeom>
        </p:spPr>
        <p:txBody>
          <a:bodyPr anchor="t" rtlCol="false" tIns="0" lIns="0" bIns="0" rIns="0">
            <a:spAutoFit/>
          </a:bodyPr>
          <a:lstStyle/>
          <a:p>
            <a:pPr>
              <a:lnSpc>
                <a:spcPts val="5099"/>
              </a:lnSpc>
              <a:spcBef>
                <a:spcPct val="0"/>
              </a:spcBef>
            </a:pPr>
            <a:r>
              <a:rPr lang="en-US" sz="3399" spc="33">
                <a:solidFill>
                  <a:srgbClr val="FFFFFF"/>
                </a:solidFill>
                <a:latin typeface="TT Drugs"/>
              </a:rPr>
              <a:t>Shown a comparison table to understand the advantages of the proposed approach in the seizure detection task.</a:t>
            </a:r>
          </a:p>
        </p:txBody>
      </p:sp>
    </p:spTree>
  </p:cSld>
  <p:clrMapOvr>
    <a:masterClrMapping/>
  </p:clrMapOvr>
</p:sld>
</file>

<file path=ppt/slides/slide25.xml><?xml version="1.0" encoding="utf-8"?>
<p:sld xmlns:p="http://schemas.openxmlformats.org/presentationml/2006/main" xmlns:a="http://schemas.openxmlformats.org/drawingml/2006/main">
  <p:cSld>
    <p:bg>
      <p:bgPr>
        <a:solidFill>
          <a:srgbClr val="0F2A37"/>
        </a:solidFill>
      </p:bgPr>
    </p:bg>
    <p:spTree>
      <p:nvGrpSpPr>
        <p:cNvPr id="1" name=""/>
        <p:cNvGrpSpPr/>
        <p:nvPr/>
      </p:nvGrpSpPr>
      <p:grpSpPr>
        <a:xfrm>
          <a:off x="0" y="0"/>
          <a:ext cx="0" cy="0"/>
          <a:chOff x="0" y="0"/>
          <a:chExt cx="0" cy="0"/>
        </a:xfrm>
      </p:grpSpPr>
      <p:sp>
        <p:nvSpPr>
          <p:cNvPr name="TextBox 2" id="2"/>
          <p:cNvSpPr txBox="true"/>
          <p:nvPr/>
        </p:nvSpPr>
        <p:spPr>
          <a:xfrm rot="0">
            <a:off x="7069060" y="757981"/>
            <a:ext cx="3418165" cy="885190"/>
          </a:xfrm>
          <a:prstGeom prst="rect">
            <a:avLst/>
          </a:prstGeom>
        </p:spPr>
        <p:txBody>
          <a:bodyPr anchor="t" rtlCol="false" tIns="0" lIns="0" bIns="0" rIns="0">
            <a:spAutoFit/>
          </a:bodyPr>
          <a:lstStyle/>
          <a:p>
            <a:pPr algn="ctr">
              <a:lnSpc>
                <a:spcPts val="7279"/>
              </a:lnSpc>
            </a:pPr>
            <a:r>
              <a:rPr lang="en-US" sz="5199">
                <a:solidFill>
                  <a:srgbClr val="FFFFFF"/>
                </a:solidFill>
                <a:latin typeface="Open Sans"/>
              </a:rPr>
              <a:t>References</a:t>
            </a:r>
          </a:p>
        </p:txBody>
      </p:sp>
      <p:sp>
        <p:nvSpPr>
          <p:cNvPr name="TextBox 3" id="3"/>
          <p:cNvSpPr txBox="true"/>
          <p:nvPr/>
        </p:nvSpPr>
        <p:spPr>
          <a:xfrm rot="0">
            <a:off x="257175" y="2120707"/>
            <a:ext cx="17773650" cy="7573592"/>
          </a:xfrm>
          <a:prstGeom prst="rect">
            <a:avLst/>
          </a:prstGeom>
        </p:spPr>
        <p:txBody>
          <a:bodyPr anchor="t" rtlCol="false" tIns="0" lIns="0" bIns="0" rIns="0">
            <a:spAutoFit/>
          </a:bodyPr>
          <a:lstStyle/>
          <a:p>
            <a:pPr marL="536457" indent="-268228" lvl="1">
              <a:lnSpc>
                <a:spcPts val="2981"/>
              </a:lnSpc>
              <a:buFont typeface="Arial"/>
              <a:buChar char="•"/>
            </a:pPr>
            <a:r>
              <a:rPr lang="en-US" sz="2484">
                <a:solidFill>
                  <a:srgbClr val="FFFFFF"/>
                </a:solidFill>
                <a:latin typeface="Forum"/>
              </a:rPr>
              <a:t>AMIT KUKKER,RAJNEESH SHARMA,”A GENETIC ALGORITHM ASSISTED FUZZY Q-LEARNING EPILEPTIC SEIZURE CLASSIFIER”,PUBLISHED IN EIE DEPARTMENT ,PATIALA,INDIA, JUNE 2021.</a:t>
            </a:r>
          </a:p>
          <a:p>
            <a:pPr marL="536457" indent="-268228" lvl="1">
              <a:lnSpc>
                <a:spcPts val="2981"/>
              </a:lnSpc>
              <a:buFont typeface="Arial"/>
              <a:buChar char="•"/>
            </a:pPr>
            <a:r>
              <a:rPr lang="en-US" sz="2484">
                <a:solidFill>
                  <a:srgbClr val="FFFFFF"/>
                </a:solidFill>
                <a:latin typeface="Forum"/>
              </a:rPr>
              <a:t>ALEXANDROS T.TZALLAS ET AL.,”AUTOMATED EPILEPTIC SEIZURE DETECTION METHODS:A REVIEW STUDY '',ANALYSIS IN UNIVERSITY OF IOANNINA, IOANNINA,GREECE,MARCH 2020.</a:t>
            </a:r>
          </a:p>
          <a:p>
            <a:pPr marL="536457" indent="-268228" lvl="1">
              <a:lnSpc>
                <a:spcPts val="2981"/>
              </a:lnSpc>
              <a:buFont typeface="Arial"/>
              <a:buChar char="•"/>
            </a:pPr>
            <a:r>
              <a:rPr lang="en-US" sz="2484">
                <a:solidFill>
                  <a:srgbClr val="FFFFFF"/>
                </a:solidFill>
                <a:latin typeface="Forum"/>
              </a:rPr>
              <a:t>MOHAMMD KHUBEB SIDDIQUI ET AL.,”A REVIEW OF EPILEPTIC SEIZURE DETECTION USING MACHINE LEARNING CLASSIFIERS” PUBLISHED ONLINE IN BRAIN INFORMATICS ,25 MAY 2020</a:t>
            </a:r>
          </a:p>
          <a:p>
            <a:pPr marL="536457" indent="-268228" lvl="1">
              <a:lnSpc>
                <a:spcPts val="2981"/>
              </a:lnSpc>
              <a:buFont typeface="Arial"/>
              <a:buChar char="•"/>
            </a:pPr>
            <a:r>
              <a:rPr lang="en-US" sz="2484">
                <a:solidFill>
                  <a:srgbClr val="FFFFFF"/>
                </a:solidFill>
                <a:latin typeface="Forum"/>
              </a:rPr>
              <a:t>ALESSIA RUGGERI,”PREDICTION OF EPILECTIC SEIZURES USING MACHINE LEARNING AND DEEP LEARNING MODELS”,THESIS IN UNIVERSITÀ DELLA SVIZZERA ITALIANA,ITALY,SEPTEMBER 2019</a:t>
            </a:r>
          </a:p>
          <a:p>
            <a:pPr marL="536457" indent="-268228" lvl="1">
              <a:lnSpc>
                <a:spcPts val="2981"/>
              </a:lnSpc>
              <a:buFont typeface="Arial"/>
              <a:buChar char="•"/>
            </a:pPr>
            <a:r>
              <a:rPr lang="en-US" sz="2484">
                <a:solidFill>
                  <a:srgbClr val="FFFFFF"/>
                </a:solidFill>
                <a:latin typeface="Forum"/>
              </a:rPr>
              <a:t>MUFTI MAHMUD ET AL., “APPLICATIONS OF DEEP LEARNING AND REINFORCEMENT LEARNING TO BIOLOGICAL DATA”,PUBLISHED IN IEEE TRANSACTIONS ON NEURAL NETWORKS AND LEARNING SYSTEMS,ITALY,6 JUNE 2018.</a:t>
            </a:r>
          </a:p>
          <a:p>
            <a:pPr marL="536457" indent="-268228" lvl="1">
              <a:lnSpc>
                <a:spcPts val="2981"/>
              </a:lnSpc>
              <a:buFont typeface="Arial"/>
              <a:buChar char="•"/>
            </a:pPr>
            <a:r>
              <a:rPr lang="en-US" sz="2484">
                <a:solidFill>
                  <a:srgbClr val="FFFFFF"/>
                </a:solidFill>
                <a:latin typeface="Forum"/>
              </a:rPr>
              <a:t>MENGNI ZHOU ET AL., “EPILEPTIC SEIZURE DETECTION BASED ON EEG SIGNALS AND CNN” ANALYSIS IN TAIYUAN UNIVERSITY OF TECHNOLOGY,TAIYUAN ,CHINA, 10 DECEMBER 2018.</a:t>
            </a:r>
          </a:p>
          <a:p>
            <a:pPr marL="536457" indent="-268228" lvl="1">
              <a:lnSpc>
                <a:spcPts val="2981"/>
              </a:lnSpc>
              <a:buFont typeface="Arial"/>
              <a:buChar char="•"/>
            </a:pPr>
            <a:r>
              <a:rPr lang="en-US" sz="2484">
                <a:solidFill>
                  <a:srgbClr val="FFFFFF"/>
                </a:solidFill>
                <a:latin typeface="Forum"/>
              </a:rPr>
              <a:t>A. ULATE CAMPUS,”AUTOMATED SEIZURE DETECTION SYSTEM AND THEIR EFFECTIVENESS FOR EACH TYPE OF SEIZURE”,ANALYSIS IN DEPARTMENT OF CHILD NEUROLOGY,SPAIN,17 JUNE 2016.</a:t>
            </a:r>
          </a:p>
          <a:p>
            <a:pPr marL="536457" indent="-268228" lvl="1">
              <a:lnSpc>
                <a:spcPts val="2981"/>
              </a:lnSpc>
              <a:buFont typeface="Arial"/>
              <a:buChar char="•"/>
            </a:pPr>
            <a:r>
              <a:rPr lang="en-US" sz="2484">
                <a:solidFill>
                  <a:srgbClr val="FFFFFF"/>
                </a:solidFill>
                <a:latin typeface="Forum"/>
              </a:rPr>
              <a:t>TURKEY N ALOTAIBY ET AL.,”EEG SEIZURE DETECTION AND PREDICTION ALGORITHMS: A SURVEY” IN EURASIP JOURNAL ON ADVANCES IN SIGNAL PROCESSING,ARTICLE NUMBER:183, 2014.</a:t>
            </a:r>
          </a:p>
          <a:p>
            <a:pPr marL="536457" indent="-268228" lvl="1">
              <a:lnSpc>
                <a:spcPts val="2981"/>
              </a:lnSpc>
              <a:buFont typeface="Arial"/>
              <a:buChar char="•"/>
            </a:pPr>
            <a:r>
              <a:rPr lang="en-US" sz="2484">
                <a:solidFill>
                  <a:srgbClr val="FFFFFF"/>
                </a:solidFill>
                <a:latin typeface="Forum"/>
              </a:rPr>
              <a:t>ALI SHOEB,JOHN GUTTAB,”APPLICATION OF MACHINE LEARNING TO EPILEPTIC SEIZURE DETECTION” ANALYSIS IN MASSACHUSETTS INSTITUTE OF TECHNOLOGY, CAMBRIDGE, MASSACHUTTS, MARCH 2011.</a:t>
            </a:r>
          </a:p>
          <a:p>
            <a:pPr marL="536457" indent="-268228" lvl="1">
              <a:lnSpc>
                <a:spcPts val="2981"/>
              </a:lnSpc>
              <a:buFont typeface="Arial"/>
              <a:buChar char="•"/>
            </a:pPr>
            <a:r>
              <a:rPr lang="en-US" sz="2484">
                <a:solidFill>
                  <a:srgbClr val="FFFFFF"/>
                </a:solidFill>
                <a:latin typeface="Forum"/>
              </a:rPr>
              <a:t>J. GOTMAN ,”AUTOMATIC SEIZURE DETECTION :IMPROVEMENTS AND EVALUATION” ,ANALYSIS IN MCGILL UNIVERSITY, CANADA,19 MARCH 2003</a:t>
            </a:r>
          </a:p>
        </p:txBody>
      </p:sp>
    </p:spTree>
  </p:cSld>
  <p:clrMapOvr>
    <a:masterClrMapping/>
  </p:clrMapOvr>
</p:sld>
</file>

<file path=ppt/slides/slide26.xml><?xml version="1.0" encoding="utf-8"?>
<p:sld xmlns:p="http://schemas.openxmlformats.org/presentationml/2006/main" xmlns:a="http://schemas.openxmlformats.org/drawingml/2006/main">
  <p:cSld>
    <p:bg>
      <p:bgPr>
        <a:solidFill>
          <a:srgbClr val="0F2A37"/>
        </a:solidFill>
      </p:bgPr>
    </p:bg>
    <p:spTree>
      <p:nvGrpSpPr>
        <p:cNvPr id="1" name=""/>
        <p:cNvGrpSpPr/>
        <p:nvPr/>
      </p:nvGrpSpPr>
      <p:grpSpPr>
        <a:xfrm>
          <a:off x="0" y="0"/>
          <a:ext cx="0" cy="0"/>
          <a:chOff x="0" y="0"/>
          <a:chExt cx="0" cy="0"/>
        </a:xfrm>
      </p:grpSpPr>
      <p:grpSp>
        <p:nvGrpSpPr>
          <p:cNvPr name="Group 2" id="2"/>
          <p:cNvGrpSpPr/>
          <p:nvPr/>
        </p:nvGrpSpPr>
        <p:grpSpPr>
          <a:xfrm rot="0">
            <a:off x="3729755" y="1478918"/>
            <a:ext cx="10828489" cy="7329165"/>
            <a:chOff x="0" y="0"/>
            <a:chExt cx="14437985" cy="9772219"/>
          </a:xfrm>
        </p:grpSpPr>
        <p:sp>
          <p:nvSpPr>
            <p:cNvPr name="TextBox 3" id="3"/>
            <p:cNvSpPr txBox="true"/>
            <p:nvPr/>
          </p:nvSpPr>
          <p:spPr>
            <a:xfrm rot="-592460">
              <a:off x="321423" y="1551946"/>
              <a:ext cx="13634597" cy="4125035"/>
            </a:xfrm>
            <a:prstGeom prst="rect">
              <a:avLst/>
            </a:prstGeom>
          </p:spPr>
          <p:txBody>
            <a:bodyPr anchor="t" rtlCol="false" tIns="0" lIns="0" bIns="0" rIns="0">
              <a:spAutoFit/>
            </a:bodyPr>
            <a:lstStyle/>
            <a:p>
              <a:pPr algn="ctr">
                <a:lnSpc>
                  <a:spcPts val="22455"/>
                </a:lnSpc>
                <a:spcBef>
                  <a:spcPct val="0"/>
                </a:spcBef>
              </a:pPr>
              <a:r>
                <a:rPr lang="en-US" sz="22455">
                  <a:solidFill>
                    <a:srgbClr val="F6F3E4"/>
                  </a:solidFill>
                  <a:latin typeface="Bukhari Script Bold"/>
                </a:rPr>
                <a:t>Thank</a:t>
              </a:r>
            </a:p>
          </p:txBody>
        </p:sp>
        <p:sp>
          <p:nvSpPr>
            <p:cNvPr name="TextBox 4" id="4"/>
            <p:cNvSpPr txBox="true"/>
            <p:nvPr/>
          </p:nvSpPr>
          <p:spPr>
            <a:xfrm rot="-515361">
              <a:off x="1792625" y="5132967"/>
              <a:ext cx="12434519" cy="3731897"/>
            </a:xfrm>
            <a:prstGeom prst="rect">
              <a:avLst/>
            </a:prstGeom>
          </p:spPr>
          <p:txBody>
            <a:bodyPr anchor="t" rtlCol="false" tIns="0" lIns="0" bIns="0" rIns="0">
              <a:spAutoFit/>
            </a:bodyPr>
            <a:lstStyle/>
            <a:p>
              <a:pPr algn="ctr">
                <a:lnSpc>
                  <a:spcPts val="20210"/>
                </a:lnSpc>
                <a:spcBef>
                  <a:spcPct val="0"/>
                </a:spcBef>
              </a:pPr>
              <a:r>
                <a:rPr lang="en-US" sz="20210">
                  <a:solidFill>
                    <a:srgbClr val="F6F3E4"/>
                  </a:solidFill>
                  <a:latin typeface="Bukhari Script Bold"/>
                </a:rPr>
                <a:t>you!</a:t>
              </a:r>
            </a:p>
          </p:txBody>
        </p:sp>
      </p:grpSp>
    </p:spTree>
  </p:cSld>
  <p:clrMapOvr>
    <a:masterClrMapping/>
  </p:clrMapOvr>
</p:sld>
</file>

<file path=ppt/slides/slide3.xml><?xml version="1.0" encoding="utf-8"?>
<p:sld xmlns:p="http://schemas.openxmlformats.org/presentationml/2006/main" xmlns:a="http://schemas.openxmlformats.org/drawingml/2006/main">
  <p:cSld>
    <p:bg>
      <p:bgPr>
        <a:solidFill>
          <a:srgbClr val="0F2A37"/>
        </a:solidFill>
      </p:bgPr>
    </p:bg>
    <p:spTree>
      <p:nvGrpSpPr>
        <p:cNvPr id="1" name=""/>
        <p:cNvGrpSpPr/>
        <p:nvPr/>
      </p:nvGrpSpPr>
      <p:grpSpPr>
        <a:xfrm>
          <a:off x="0" y="0"/>
          <a:ext cx="0" cy="0"/>
          <a:chOff x="0" y="0"/>
          <a:chExt cx="0" cy="0"/>
        </a:xfrm>
      </p:grpSpPr>
      <p:sp>
        <p:nvSpPr>
          <p:cNvPr name="TextBox 2" id="2"/>
          <p:cNvSpPr txBox="true"/>
          <p:nvPr/>
        </p:nvSpPr>
        <p:spPr>
          <a:xfrm rot="0">
            <a:off x="1028700" y="672094"/>
            <a:ext cx="15666288" cy="1015365"/>
          </a:xfrm>
          <a:prstGeom prst="rect">
            <a:avLst/>
          </a:prstGeom>
        </p:spPr>
        <p:txBody>
          <a:bodyPr anchor="t" rtlCol="false" tIns="0" lIns="0" bIns="0" rIns="0">
            <a:spAutoFit/>
          </a:bodyPr>
          <a:lstStyle/>
          <a:p>
            <a:pPr algn="ctr">
              <a:lnSpc>
                <a:spcPts val="7967"/>
              </a:lnSpc>
            </a:pPr>
            <a:r>
              <a:rPr lang="en-US" sz="6639">
                <a:solidFill>
                  <a:srgbClr val="FFFFFF"/>
                </a:solidFill>
                <a:latin typeface="Forum"/>
              </a:rPr>
              <a:t>PROBLEM STATEMENT</a:t>
            </a:r>
          </a:p>
        </p:txBody>
      </p:sp>
      <p:sp>
        <p:nvSpPr>
          <p:cNvPr name="TextBox 3" id="3"/>
          <p:cNvSpPr txBox="true"/>
          <p:nvPr/>
        </p:nvSpPr>
        <p:spPr>
          <a:xfrm rot="0">
            <a:off x="1310856" y="2401953"/>
            <a:ext cx="15666288" cy="6384634"/>
          </a:xfrm>
          <a:prstGeom prst="rect">
            <a:avLst/>
          </a:prstGeom>
        </p:spPr>
        <p:txBody>
          <a:bodyPr anchor="t" rtlCol="false" tIns="0" lIns="0" bIns="0" rIns="0">
            <a:spAutoFit/>
          </a:bodyPr>
          <a:lstStyle/>
          <a:p>
            <a:pPr algn="ctr" marL="695821" indent="-347910" lvl="1">
              <a:lnSpc>
                <a:spcPts val="4189"/>
              </a:lnSpc>
              <a:buFont typeface="Arial"/>
              <a:buChar char="•"/>
            </a:pPr>
            <a:r>
              <a:rPr lang="en-US" sz="3222">
                <a:solidFill>
                  <a:srgbClr val="FFFFFF"/>
                </a:solidFill>
                <a:latin typeface="TT Drugs"/>
              </a:rPr>
              <a:t>The focus of our project is seizure prediction, of which we are going to analyze in order to have a clearer and more complete idea of the deep reinforcement learning models potentialities on epileptic seizures data.</a:t>
            </a:r>
          </a:p>
          <a:p>
            <a:pPr algn="ctr">
              <a:lnSpc>
                <a:spcPts val="4189"/>
              </a:lnSpc>
            </a:pPr>
          </a:p>
          <a:p>
            <a:pPr algn="ctr" marL="695821" indent="-347910" lvl="1">
              <a:lnSpc>
                <a:spcPts val="4189"/>
              </a:lnSpc>
              <a:buFont typeface="Arial"/>
              <a:buChar char="•"/>
            </a:pPr>
            <a:r>
              <a:rPr lang="en-US" sz="1199">
                <a:solidFill>
                  <a:srgbClr val="FFFFFF"/>
                </a:solidFill>
                <a:latin typeface="Arimo"/>
              </a:rPr>
              <a:t>The problem of epileptic seizure prediction can be identified as a classification task. Classification is the process of predicting the target associated with each sample in the data.</a:t>
            </a:r>
          </a:p>
          <a:p>
            <a:pPr algn="ctr">
              <a:lnSpc>
                <a:spcPts val="4189"/>
              </a:lnSpc>
            </a:pPr>
          </a:p>
          <a:p>
            <a:pPr algn="ctr" marL="695821" indent="-347910" lvl="1">
              <a:lnSpc>
                <a:spcPts val="4189"/>
              </a:lnSpc>
              <a:buFont typeface="Arial"/>
              <a:buChar char="•"/>
            </a:pPr>
            <a:r>
              <a:rPr lang="en-US" sz="1199">
                <a:solidFill>
                  <a:srgbClr val="FFFFFF"/>
                </a:solidFill>
                <a:latin typeface="Arimo"/>
              </a:rPr>
              <a:t>In this project, the problem of epileptic seizure can be considered a binary classification task, since we want to classify the time steps in two classes, which are the seizure class and the non-seizure class.</a:t>
            </a:r>
          </a:p>
          <a:p>
            <a:pPr algn="ctr">
              <a:lnSpc>
                <a:spcPts val="4189"/>
              </a:lnSpc>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F2A37"/>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7661746" y="3008823"/>
            <a:ext cx="10626254" cy="5485804"/>
          </a:xfrm>
          <a:prstGeom prst="rect">
            <a:avLst/>
          </a:prstGeom>
        </p:spPr>
      </p:pic>
      <p:sp>
        <p:nvSpPr>
          <p:cNvPr name="TextBox 3" id="3"/>
          <p:cNvSpPr txBox="true"/>
          <p:nvPr/>
        </p:nvSpPr>
        <p:spPr>
          <a:xfrm rot="0">
            <a:off x="835517" y="1019175"/>
            <a:ext cx="10832826" cy="1152525"/>
          </a:xfrm>
          <a:prstGeom prst="rect">
            <a:avLst/>
          </a:prstGeom>
        </p:spPr>
        <p:txBody>
          <a:bodyPr anchor="t" rtlCol="false" tIns="0" lIns="0" bIns="0" rIns="0">
            <a:spAutoFit/>
          </a:bodyPr>
          <a:lstStyle/>
          <a:p>
            <a:pPr>
              <a:lnSpc>
                <a:spcPts val="9000"/>
              </a:lnSpc>
            </a:pPr>
            <a:r>
              <a:rPr lang="en-US" sz="7500">
                <a:solidFill>
                  <a:srgbClr val="FFFFFF"/>
                </a:solidFill>
                <a:latin typeface="Forum"/>
              </a:rPr>
              <a:t>DATASET PRE-PROCESSING</a:t>
            </a:r>
          </a:p>
        </p:txBody>
      </p:sp>
      <p:sp>
        <p:nvSpPr>
          <p:cNvPr name="TextBox 4" id="4"/>
          <p:cNvSpPr txBox="true"/>
          <p:nvPr/>
        </p:nvSpPr>
        <p:spPr>
          <a:xfrm rot="0">
            <a:off x="352559" y="2160165"/>
            <a:ext cx="7309187" cy="6626225"/>
          </a:xfrm>
          <a:prstGeom prst="rect">
            <a:avLst/>
          </a:prstGeom>
        </p:spPr>
        <p:txBody>
          <a:bodyPr anchor="t" rtlCol="false" tIns="0" lIns="0" bIns="0" rIns="0">
            <a:spAutoFit/>
          </a:bodyPr>
          <a:lstStyle/>
          <a:p>
            <a:pPr>
              <a:lnSpc>
                <a:spcPts val="4030"/>
              </a:lnSpc>
            </a:pPr>
          </a:p>
          <a:p>
            <a:pPr>
              <a:lnSpc>
                <a:spcPts val="4030"/>
              </a:lnSpc>
            </a:pPr>
          </a:p>
          <a:p>
            <a:pPr>
              <a:lnSpc>
                <a:spcPts val="4030"/>
              </a:lnSpc>
            </a:pPr>
          </a:p>
          <a:p>
            <a:pPr>
              <a:lnSpc>
                <a:spcPts val="4030"/>
              </a:lnSpc>
            </a:pPr>
            <a:r>
              <a:rPr lang="en-US" sz="3100">
                <a:solidFill>
                  <a:srgbClr val="FFFFFF"/>
                </a:solidFill>
                <a:latin typeface="TT Drugs"/>
              </a:rPr>
              <a:t>We are using 6th order Butterworth filter for preprocessing our data using  cutoff frequency of 45.12 Hz</a:t>
            </a:r>
          </a:p>
          <a:p>
            <a:pPr>
              <a:lnSpc>
                <a:spcPts val="4030"/>
              </a:lnSpc>
            </a:pPr>
          </a:p>
          <a:p>
            <a:pPr>
              <a:lnSpc>
                <a:spcPts val="4030"/>
              </a:lnSpc>
            </a:pPr>
            <a:r>
              <a:rPr lang="en-US" sz="3100">
                <a:solidFill>
                  <a:srgbClr val="FFFFFF"/>
                </a:solidFill>
                <a:latin typeface="TT Drugs"/>
              </a:rPr>
              <a:t>Here this is the plot of one channel</a:t>
            </a:r>
          </a:p>
          <a:p>
            <a:pPr>
              <a:lnSpc>
                <a:spcPts val="4030"/>
              </a:lnSpc>
            </a:pPr>
            <a:r>
              <a:rPr lang="en-US" sz="3100">
                <a:solidFill>
                  <a:srgbClr val="FFFFFF"/>
                </a:solidFill>
                <a:latin typeface="TT Drugs"/>
              </a:rPr>
              <a:t>applying butterworth filter to</a:t>
            </a:r>
          </a:p>
          <a:p>
            <a:pPr>
              <a:lnSpc>
                <a:spcPts val="4030"/>
              </a:lnSpc>
            </a:pPr>
            <a:r>
              <a:rPr lang="en-US" sz="3100">
                <a:solidFill>
                  <a:srgbClr val="FFFFFF"/>
                </a:solidFill>
                <a:latin typeface="TT Drugs"/>
              </a:rPr>
              <a:t>smooth the signal </a:t>
            </a:r>
          </a:p>
          <a:p>
            <a:pPr>
              <a:lnSpc>
                <a:spcPts val="4030"/>
              </a:lnSpc>
            </a:pPr>
          </a:p>
          <a:p>
            <a:pPr>
              <a:lnSpc>
                <a:spcPts val="4030"/>
              </a:lnSpc>
            </a:pPr>
          </a:p>
          <a:p>
            <a:pPr>
              <a:lnSpc>
                <a:spcPts val="4030"/>
              </a:lnSpc>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DBDCDD"/>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3716505">
            <a:off x="-2238628" y="-2235792"/>
            <a:ext cx="7303770" cy="8229600"/>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6364982">
            <a:off x="-1262337" y="4141016"/>
            <a:ext cx="8597036" cy="10234567"/>
          </a:xfrm>
          <a:prstGeom prst="rect">
            <a:avLst/>
          </a:prstGeom>
        </p:spPr>
      </p:pic>
      <p:grpSp>
        <p:nvGrpSpPr>
          <p:cNvPr name="Group 4" id="4"/>
          <p:cNvGrpSpPr/>
          <p:nvPr/>
        </p:nvGrpSpPr>
        <p:grpSpPr>
          <a:xfrm rot="0">
            <a:off x="2599181" y="2865382"/>
            <a:ext cx="15047858" cy="5317185"/>
            <a:chOff x="0" y="0"/>
            <a:chExt cx="20063810" cy="7089580"/>
          </a:xfrm>
        </p:grpSpPr>
        <p:sp>
          <p:nvSpPr>
            <p:cNvPr name="TextBox 5" id="5"/>
            <p:cNvSpPr txBox="true"/>
            <p:nvPr/>
          </p:nvSpPr>
          <p:spPr>
            <a:xfrm rot="0">
              <a:off x="0" y="-19050"/>
              <a:ext cx="20063810" cy="4400550"/>
            </a:xfrm>
            <a:prstGeom prst="rect">
              <a:avLst/>
            </a:prstGeom>
          </p:spPr>
          <p:txBody>
            <a:bodyPr anchor="t" rtlCol="false" tIns="0" lIns="0" bIns="0" rIns="0">
              <a:spAutoFit/>
            </a:bodyPr>
            <a:lstStyle/>
            <a:p>
              <a:pPr>
                <a:lnSpc>
                  <a:spcPts val="8640"/>
                </a:lnSpc>
              </a:pPr>
              <a:r>
                <a:rPr lang="en-US" sz="7200">
                  <a:solidFill>
                    <a:srgbClr val="0F2A37"/>
                  </a:solidFill>
                  <a:latin typeface="Forum"/>
                </a:rPr>
                <a:t>DIVIDING THE DATASET INTO TWO CSV FILES OF SEIZURE AND NON SEIZURE RECORDINGS OF 23 CHANNEL</a:t>
              </a:r>
            </a:p>
          </p:txBody>
        </p:sp>
        <p:sp>
          <p:nvSpPr>
            <p:cNvPr name="TextBox 6" id="6"/>
            <p:cNvSpPr txBox="true"/>
            <p:nvPr/>
          </p:nvSpPr>
          <p:spPr>
            <a:xfrm rot="0">
              <a:off x="0" y="5737819"/>
              <a:ext cx="20063810" cy="590761"/>
            </a:xfrm>
            <a:prstGeom prst="rect">
              <a:avLst/>
            </a:prstGeom>
          </p:spPr>
          <p:txBody>
            <a:bodyPr anchor="t" rtlCol="false" tIns="0" lIns="0" bIns="0" rIns="0">
              <a:spAutoFit/>
            </a:bodyPr>
            <a:lstStyle/>
            <a:p>
              <a:pPr>
                <a:lnSpc>
                  <a:spcPts val="3640"/>
                </a:lnSpc>
              </a:pPr>
            </a:p>
          </p:txBody>
        </p:sp>
        <p:sp>
          <p:nvSpPr>
            <p:cNvPr name="TextBox 7" id="7"/>
            <p:cNvSpPr txBox="true"/>
            <p:nvPr/>
          </p:nvSpPr>
          <p:spPr>
            <a:xfrm rot="0">
              <a:off x="0" y="6580945"/>
              <a:ext cx="20063810" cy="508635"/>
            </a:xfrm>
            <a:prstGeom prst="rect">
              <a:avLst/>
            </a:prstGeom>
          </p:spPr>
          <p:txBody>
            <a:bodyPr anchor="t" rtlCol="false" tIns="0" lIns="0" bIns="0" rIns="0">
              <a:spAutoFit/>
            </a:bodyPr>
            <a:lstStyle/>
            <a:p>
              <a:pPr>
                <a:lnSpc>
                  <a:spcPts val="3120"/>
                </a:lnSpc>
              </a:pPr>
            </a:p>
          </p:txBody>
        </p:sp>
      </p:gr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F2A37"/>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10755028" y="4375676"/>
            <a:ext cx="8825308" cy="8229600"/>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0">
            <a:off x="3008142" y="5296576"/>
            <a:ext cx="10535909" cy="11105043"/>
          </a:xfrm>
          <a:prstGeom prst="rect">
            <a:avLst/>
          </a:prstGeom>
        </p:spPr>
      </p:pic>
      <p:pic>
        <p:nvPicPr>
          <p:cNvPr name="Picture 4" id="4"/>
          <p:cNvPicPr>
            <a:picLocks noChangeAspect="true"/>
          </p:cNvPicPr>
          <p:nvPr/>
        </p:nvPicPr>
        <p:blipFill>
          <a:blip r:embed="rId2"/>
          <a:srcRect l="0" t="0" r="0" b="0"/>
          <a:stretch>
            <a:fillRect/>
          </a:stretch>
        </p:blipFill>
        <p:spPr>
          <a:xfrm flipH="false" flipV="false" rot="-10303164">
            <a:off x="-843112" y="4566854"/>
            <a:ext cx="8825308" cy="8229600"/>
          </a:xfrm>
          <a:prstGeom prst="rect">
            <a:avLst/>
          </a:prstGeom>
        </p:spPr>
      </p:pic>
      <p:sp>
        <p:nvSpPr>
          <p:cNvPr name="TextBox 5" id="5"/>
          <p:cNvSpPr txBox="true"/>
          <p:nvPr/>
        </p:nvSpPr>
        <p:spPr>
          <a:xfrm rot="0">
            <a:off x="1028700" y="9525"/>
            <a:ext cx="15666288" cy="1019175"/>
          </a:xfrm>
          <a:prstGeom prst="rect">
            <a:avLst/>
          </a:prstGeom>
        </p:spPr>
        <p:txBody>
          <a:bodyPr anchor="t" rtlCol="false" tIns="0" lIns="0" bIns="0" rIns="0">
            <a:spAutoFit/>
          </a:bodyPr>
          <a:lstStyle/>
          <a:p>
            <a:pPr algn="ctr">
              <a:lnSpc>
                <a:spcPts val="7967"/>
              </a:lnSpc>
            </a:pPr>
            <a:r>
              <a:rPr lang="en-US" sz="6639">
                <a:solidFill>
                  <a:srgbClr val="FFFFFF"/>
                </a:solidFill>
                <a:latin typeface="Forum"/>
              </a:rPr>
              <a:t>FEATURE EXTRACTION</a:t>
            </a:r>
          </a:p>
        </p:txBody>
      </p:sp>
      <p:sp>
        <p:nvSpPr>
          <p:cNvPr name="TextBox 6" id="6"/>
          <p:cNvSpPr txBox="true"/>
          <p:nvPr/>
        </p:nvSpPr>
        <p:spPr>
          <a:xfrm rot="0">
            <a:off x="1668619" y="1321637"/>
            <a:ext cx="15590681" cy="9197576"/>
          </a:xfrm>
          <a:prstGeom prst="rect">
            <a:avLst/>
          </a:prstGeom>
        </p:spPr>
        <p:txBody>
          <a:bodyPr anchor="t" rtlCol="false" tIns="0" lIns="0" bIns="0" rIns="0">
            <a:spAutoFit/>
          </a:bodyPr>
          <a:lstStyle/>
          <a:p>
            <a:pPr>
              <a:lnSpc>
                <a:spcPts val="4261"/>
              </a:lnSpc>
            </a:pPr>
          </a:p>
          <a:p>
            <a:pPr>
              <a:lnSpc>
                <a:spcPts val="4261"/>
              </a:lnSpc>
            </a:pPr>
            <a:r>
              <a:rPr lang="en-US" sz="3278">
                <a:solidFill>
                  <a:srgbClr val="FFFFFF"/>
                </a:solidFill>
                <a:latin typeface="TT Drugs"/>
              </a:rPr>
              <a:t>A variety of methods have been widely used to extract the features from EEG signals, among these methods are </a:t>
            </a:r>
            <a:r>
              <a:rPr lang="en-US" sz="3278">
                <a:solidFill>
                  <a:srgbClr val="FFFFFF"/>
                </a:solidFill>
                <a:latin typeface="TT Drugs Bold"/>
              </a:rPr>
              <a:t>variance, standard deviation ,Shannon entropy and kurtosis</a:t>
            </a:r>
            <a:r>
              <a:rPr lang="en-US" sz="3278">
                <a:solidFill>
                  <a:srgbClr val="FFFFFF"/>
                </a:solidFill>
                <a:latin typeface="TT Drugs"/>
              </a:rPr>
              <a:t>.</a:t>
            </a:r>
          </a:p>
          <a:p>
            <a:pPr>
              <a:lnSpc>
                <a:spcPts val="4261"/>
              </a:lnSpc>
            </a:pPr>
          </a:p>
          <a:p>
            <a:pPr>
              <a:lnSpc>
                <a:spcPts val="4261"/>
              </a:lnSpc>
            </a:pPr>
            <a:r>
              <a:rPr lang="en-US" sz="3278">
                <a:solidFill>
                  <a:srgbClr val="FFFFFF"/>
                </a:solidFill>
                <a:latin typeface="TT Drugs"/>
              </a:rPr>
              <a:t>We mainly calculate four features: variance, standard deviation ,Shannon entropy and kurtosis.Total 23*4 =92 features will be created for segment of every 10 sec ( 10*256 = 2560) signal.</a:t>
            </a:r>
          </a:p>
          <a:p>
            <a:pPr>
              <a:lnSpc>
                <a:spcPts val="4261"/>
              </a:lnSpc>
            </a:pPr>
          </a:p>
          <a:p>
            <a:pPr>
              <a:lnSpc>
                <a:spcPts val="4261"/>
              </a:lnSpc>
            </a:pPr>
            <a:r>
              <a:rPr lang="en-US" sz="3278">
                <a:solidFill>
                  <a:srgbClr val="FFFFFF"/>
                </a:solidFill>
                <a:latin typeface="TT Drugs"/>
              </a:rPr>
              <a:t>We performed the feature extraction so there are 23 channels in our dataset and recording of 74 *2 = 148 min (8880 sec) for both seizure and non-seizure patients.</a:t>
            </a:r>
          </a:p>
          <a:p>
            <a:pPr>
              <a:lnSpc>
                <a:spcPts val="4261"/>
              </a:lnSpc>
            </a:pPr>
          </a:p>
          <a:p>
            <a:pPr>
              <a:lnSpc>
                <a:spcPts val="4261"/>
              </a:lnSpc>
            </a:pPr>
            <a:r>
              <a:rPr lang="en-US" sz="3278">
                <a:solidFill>
                  <a:srgbClr val="FFFFFF"/>
                </a:solidFill>
                <a:latin typeface="TT Drugs"/>
              </a:rPr>
              <a:t>So 1136640/2560 = 444 rows will be created for 92 features for seizure data. After extraction 444*92 matix for seizure and 444*92 for non*seizure will be created.</a:t>
            </a:r>
          </a:p>
          <a:p>
            <a:pPr>
              <a:lnSpc>
                <a:spcPts val="4261"/>
              </a:lnSpc>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F2A37"/>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6183395" y="983195"/>
            <a:ext cx="12104605" cy="8320610"/>
          </a:xfrm>
          <a:prstGeom prst="rect">
            <a:avLst/>
          </a:prstGeom>
        </p:spPr>
      </p:pic>
      <p:pic>
        <p:nvPicPr>
          <p:cNvPr name="Picture 3" id="3"/>
          <p:cNvPicPr>
            <a:picLocks noChangeAspect="true"/>
          </p:cNvPicPr>
          <p:nvPr/>
        </p:nvPicPr>
        <p:blipFill>
          <a:blip r:embed="rId3"/>
          <a:srcRect l="0" t="16156" r="5029" b="319"/>
          <a:stretch>
            <a:fillRect/>
          </a:stretch>
        </p:blipFill>
        <p:spPr>
          <a:xfrm flipH="false" flipV="false" rot="0">
            <a:off x="0" y="0"/>
            <a:ext cx="5585726" cy="10287000"/>
          </a:xfrm>
          <a:prstGeom prst="rect">
            <a:avLst/>
          </a:prstGeom>
        </p:spPr>
      </p:pic>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F2A37"/>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10755028" y="4375676"/>
            <a:ext cx="8825308" cy="8229600"/>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0">
            <a:off x="3008142" y="5296576"/>
            <a:ext cx="10535909" cy="11105043"/>
          </a:xfrm>
          <a:prstGeom prst="rect">
            <a:avLst/>
          </a:prstGeom>
        </p:spPr>
      </p:pic>
      <p:pic>
        <p:nvPicPr>
          <p:cNvPr name="Picture 4" id="4"/>
          <p:cNvPicPr>
            <a:picLocks noChangeAspect="true"/>
          </p:cNvPicPr>
          <p:nvPr/>
        </p:nvPicPr>
        <p:blipFill>
          <a:blip r:embed="rId2"/>
          <a:srcRect l="0" t="0" r="0" b="0"/>
          <a:stretch>
            <a:fillRect/>
          </a:stretch>
        </p:blipFill>
        <p:spPr>
          <a:xfrm flipH="false" flipV="false" rot="-10303164">
            <a:off x="-843112" y="4566854"/>
            <a:ext cx="8825308" cy="8229600"/>
          </a:xfrm>
          <a:prstGeom prst="rect">
            <a:avLst/>
          </a:prstGeom>
        </p:spPr>
      </p:pic>
      <p:sp>
        <p:nvSpPr>
          <p:cNvPr name="TextBox 5" id="5"/>
          <p:cNvSpPr txBox="true"/>
          <p:nvPr/>
        </p:nvSpPr>
        <p:spPr>
          <a:xfrm rot="0">
            <a:off x="1028700" y="786383"/>
            <a:ext cx="15666288" cy="2033270"/>
          </a:xfrm>
          <a:prstGeom prst="rect">
            <a:avLst/>
          </a:prstGeom>
        </p:spPr>
        <p:txBody>
          <a:bodyPr anchor="t" rtlCol="false" tIns="0" lIns="0" bIns="0" rIns="0">
            <a:spAutoFit/>
          </a:bodyPr>
          <a:lstStyle/>
          <a:p>
            <a:pPr algn="ctr">
              <a:lnSpc>
                <a:spcPts val="7967"/>
              </a:lnSpc>
            </a:pPr>
            <a:r>
              <a:rPr lang="en-US" sz="6639">
                <a:solidFill>
                  <a:srgbClr val="FFFFFF"/>
                </a:solidFill>
                <a:latin typeface="Forum"/>
              </a:rPr>
              <a:t>DIMESIONALITY FEATURE REDUCTION METHOD</a:t>
            </a:r>
          </a:p>
        </p:txBody>
      </p:sp>
      <p:sp>
        <p:nvSpPr>
          <p:cNvPr name="TextBox 6" id="6"/>
          <p:cNvSpPr txBox="true"/>
          <p:nvPr/>
        </p:nvSpPr>
        <p:spPr>
          <a:xfrm rot="0">
            <a:off x="1178848" y="3024753"/>
            <a:ext cx="15930305" cy="5848145"/>
          </a:xfrm>
          <a:prstGeom prst="rect">
            <a:avLst/>
          </a:prstGeom>
        </p:spPr>
        <p:txBody>
          <a:bodyPr anchor="t" rtlCol="false" tIns="0" lIns="0" bIns="0" rIns="0">
            <a:spAutoFit/>
          </a:bodyPr>
          <a:lstStyle/>
          <a:p>
            <a:pPr>
              <a:lnSpc>
                <a:spcPts val="4194"/>
              </a:lnSpc>
            </a:pPr>
          </a:p>
          <a:p>
            <a:pPr>
              <a:lnSpc>
                <a:spcPts val="4194"/>
              </a:lnSpc>
            </a:pPr>
            <a:r>
              <a:rPr lang="en-US" sz="3226">
                <a:solidFill>
                  <a:srgbClr val="FFFFFF"/>
                </a:solidFill>
                <a:latin typeface="TT Drugs"/>
              </a:rPr>
              <a:t>Here we divide the samples into windows ,four</a:t>
            </a:r>
            <a:r>
              <a:rPr lang="en-US" sz="3226">
                <a:solidFill>
                  <a:srgbClr val="FFFFFF"/>
                </a:solidFill>
                <a:latin typeface="TT Drugs"/>
              </a:rPr>
              <a:t> statistical features are extracted from each window. The features are {variance, standard deviation ,Shannon entropy and kurtosis}.</a:t>
            </a:r>
          </a:p>
          <a:p>
            <a:pPr>
              <a:lnSpc>
                <a:spcPts val="4194"/>
              </a:lnSpc>
            </a:pPr>
          </a:p>
          <a:p>
            <a:pPr>
              <a:lnSpc>
                <a:spcPts val="4194"/>
              </a:lnSpc>
            </a:pPr>
            <a:r>
              <a:rPr lang="en-US" sz="3226">
                <a:solidFill>
                  <a:srgbClr val="FFFFFF"/>
                </a:solidFill>
                <a:latin typeface="TT Drugs"/>
              </a:rPr>
              <a:t>Total Features created=23*4=92 for segment of every 10 sec.</a:t>
            </a:r>
          </a:p>
          <a:p>
            <a:pPr>
              <a:lnSpc>
                <a:spcPts val="4194"/>
              </a:lnSpc>
            </a:pPr>
            <a:r>
              <a:rPr lang="en-US" sz="3226">
                <a:solidFill>
                  <a:srgbClr val="FFFFFF"/>
                </a:solidFill>
                <a:latin typeface="TT Drugs"/>
              </a:rPr>
              <a:t>Total rows created for 92 features for seizure data=1136640/2560 = 444</a:t>
            </a:r>
          </a:p>
          <a:p>
            <a:pPr>
              <a:lnSpc>
                <a:spcPts val="4194"/>
              </a:lnSpc>
            </a:pPr>
          </a:p>
          <a:p>
            <a:pPr>
              <a:lnSpc>
                <a:spcPts val="4194"/>
              </a:lnSpc>
            </a:pPr>
            <a:r>
              <a:rPr lang="en-US" sz="3226">
                <a:solidFill>
                  <a:srgbClr val="FFFFFF"/>
                </a:solidFill>
                <a:latin typeface="TT Drugs"/>
              </a:rPr>
              <a:t>Two matrix will be created : 444*92 matix for seizure and 444*92 for non*seizure .</a:t>
            </a:r>
          </a:p>
          <a:p>
            <a:pPr>
              <a:lnSpc>
                <a:spcPts val="4194"/>
              </a:lnSpc>
            </a:pPr>
            <a:r>
              <a:rPr lang="en-US" sz="3226">
                <a:solidFill>
                  <a:srgbClr val="FFFFFF"/>
                </a:solidFill>
                <a:latin typeface="TT Drugs"/>
              </a:rPr>
              <a:t>Now, Performing LDA(linear discriminant analysis) for reducing the 92 features into single feature.</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F2A37"/>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0" y="0"/>
            <a:ext cx="9144000" cy="5715000"/>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0">
            <a:off x="9144000" y="4572000"/>
            <a:ext cx="9144000" cy="571500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DAErv679wKk</dc:identifier>
  <dcterms:modified xsi:type="dcterms:W3CDTF">2011-08-01T06:04:30Z</dcterms:modified>
  <cp:revision>1</cp:revision>
  <dc:title>IVP</dc:title>
</cp:coreProperties>
</file>